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4" r:id="rId38"/>
    <p:sldId id="295" r:id="rId39"/>
    <p:sldId id="292" r:id="rId40"/>
    <p:sldId id="293" r:id="rId41"/>
    <p:sldId id="296" r:id="rId42"/>
    <p:sldId id="297" r:id="rId43"/>
    <p:sldId id="298" r:id="rId44"/>
    <p:sldId id="299"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_rels/data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ata5.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sv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6.png"/></Relationships>
</file>

<file path=ppt/diagrams/_rels/data6.xml.rels><?xml version="1.0" encoding="UTF-8" standalone="yes"?>
<Relationships xmlns="http://schemas.openxmlformats.org/package/2006/relationships"><Relationship Id="rId8" Type="http://schemas.openxmlformats.org/officeDocument/2006/relationships/image" Target="../media/image33.svg"/><Relationship Id="rId3" Type="http://schemas.openxmlformats.org/officeDocument/2006/relationships/image" Target="../media/image28.png"/><Relationship Id="rId7" Type="http://schemas.openxmlformats.org/officeDocument/2006/relationships/image" Target="../media/image32.png"/><Relationship Id="rId2" Type="http://schemas.openxmlformats.org/officeDocument/2006/relationships/image" Target="../media/image27.svg"/><Relationship Id="rId1" Type="http://schemas.openxmlformats.org/officeDocument/2006/relationships/image" Target="../media/image26.png"/><Relationship Id="rId6" Type="http://schemas.openxmlformats.org/officeDocument/2006/relationships/image" Target="../media/image31.svg"/><Relationship Id="rId5" Type="http://schemas.openxmlformats.org/officeDocument/2006/relationships/image" Target="../media/image30.png"/><Relationship Id="rId4" Type="http://schemas.openxmlformats.org/officeDocument/2006/relationships/image" Target="../media/image29.svg"/></Relationships>
</file>

<file path=ppt/diagrams/_rels/data7.xml.rels><?xml version="1.0" encoding="UTF-8" standalone="yes"?>
<Relationships xmlns="http://schemas.openxmlformats.org/package/2006/relationships"><Relationship Id="rId8" Type="http://schemas.openxmlformats.org/officeDocument/2006/relationships/image" Target="../media/image43.svg"/><Relationship Id="rId3" Type="http://schemas.openxmlformats.org/officeDocument/2006/relationships/image" Target="../media/image26.png"/><Relationship Id="rId7" Type="http://schemas.openxmlformats.org/officeDocument/2006/relationships/image" Target="../media/image42.png"/><Relationship Id="rId2" Type="http://schemas.openxmlformats.org/officeDocument/2006/relationships/image" Target="../media/image39.svg"/><Relationship Id="rId1" Type="http://schemas.openxmlformats.org/officeDocument/2006/relationships/image" Target="../media/image38.png"/><Relationship Id="rId6" Type="http://schemas.openxmlformats.org/officeDocument/2006/relationships/image" Target="../media/image41.svg"/><Relationship Id="rId5" Type="http://schemas.openxmlformats.org/officeDocument/2006/relationships/image" Target="../media/image40.png"/><Relationship Id="rId4" Type="http://schemas.openxmlformats.org/officeDocument/2006/relationships/image" Target="../media/image27.svg"/></Relationships>
</file>

<file path=ppt/diagrams/_rels/data8.xml.rels><?xml version="1.0" encoding="UTF-8" standalone="yes"?>
<Relationships xmlns="http://schemas.openxmlformats.org/package/2006/relationships"><Relationship Id="rId8" Type="http://schemas.openxmlformats.org/officeDocument/2006/relationships/image" Target="../media/image48.svg"/><Relationship Id="rId3" Type="http://schemas.openxmlformats.org/officeDocument/2006/relationships/image" Target="../media/image34.png"/><Relationship Id="rId7" Type="http://schemas.openxmlformats.org/officeDocument/2006/relationships/image" Target="../media/image47.png"/><Relationship Id="rId2" Type="http://schemas.openxmlformats.org/officeDocument/2006/relationships/image" Target="../media/image39.svg"/><Relationship Id="rId1" Type="http://schemas.openxmlformats.org/officeDocument/2006/relationships/image" Target="../media/image44.png"/><Relationship Id="rId6" Type="http://schemas.openxmlformats.org/officeDocument/2006/relationships/image" Target="../media/image19.svg"/><Relationship Id="rId5" Type="http://schemas.openxmlformats.org/officeDocument/2006/relationships/image" Target="../media/image25.png"/><Relationship Id="rId4" Type="http://schemas.openxmlformats.org/officeDocument/2006/relationships/image" Target="../media/image27.svg"/></Relationships>
</file>

<file path=ppt/diagrams/_rels/data9.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39.svg"/><Relationship Id="rId1" Type="http://schemas.openxmlformats.org/officeDocument/2006/relationships/image" Target="../media/image38.png"/><Relationship Id="rId4" Type="http://schemas.openxmlformats.org/officeDocument/2006/relationships/image" Target="../media/image27.svg"/></Relationships>
</file>

<file path=ppt/diagrams/_rels/drawing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svg"/><Relationship Id="rId1" Type="http://schemas.openxmlformats.org/officeDocument/2006/relationships/image" Target="../media/image6.png"/><Relationship Id="rId4" Type="http://schemas.openxmlformats.org/officeDocument/2006/relationships/image" Target="../media/image5.svg"/></Relationships>
</file>

<file path=ppt/diagrams/_rels/drawing5.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21.png"/><Relationship Id="rId7" Type="http://schemas.openxmlformats.org/officeDocument/2006/relationships/image" Target="../media/image23.png"/><Relationship Id="rId12" Type="http://schemas.openxmlformats.org/officeDocument/2006/relationships/image" Target="../media/image19.svg"/><Relationship Id="rId2" Type="http://schemas.openxmlformats.org/officeDocument/2006/relationships/image" Target="../media/image9.svg"/><Relationship Id="rId1" Type="http://schemas.openxmlformats.org/officeDocument/2006/relationships/image" Target="../media/image20.png"/><Relationship Id="rId6" Type="http://schemas.openxmlformats.org/officeDocument/2006/relationships/image" Target="../media/image13.svg"/><Relationship Id="rId11" Type="http://schemas.openxmlformats.org/officeDocument/2006/relationships/image" Target="../media/image25.png"/><Relationship Id="rId5" Type="http://schemas.openxmlformats.org/officeDocument/2006/relationships/image" Target="../media/image2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24.png"/></Relationships>
</file>

<file path=ppt/diagrams/_rels/drawing6.xml.rels><?xml version="1.0" encoding="UTF-8" standalone="yes"?>
<Relationships xmlns="http://schemas.openxmlformats.org/package/2006/relationships"><Relationship Id="rId8" Type="http://schemas.openxmlformats.org/officeDocument/2006/relationships/image" Target="../media/image33.svg"/><Relationship Id="rId3" Type="http://schemas.openxmlformats.org/officeDocument/2006/relationships/image" Target="../media/image35.png"/><Relationship Id="rId7" Type="http://schemas.openxmlformats.org/officeDocument/2006/relationships/image" Target="../media/image37.png"/><Relationship Id="rId2" Type="http://schemas.openxmlformats.org/officeDocument/2006/relationships/image" Target="../media/image27.svg"/><Relationship Id="rId1" Type="http://schemas.openxmlformats.org/officeDocument/2006/relationships/image" Target="../media/image34.png"/><Relationship Id="rId6" Type="http://schemas.openxmlformats.org/officeDocument/2006/relationships/image" Target="../media/image31.svg"/><Relationship Id="rId5" Type="http://schemas.openxmlformats.org/officeDocument/2006/relationships/image" Target="../media/image36.png"/><Relationship Id="rId4" Type="http://schemas.openxmlformats.org/officeDocument/2006/relationships/image" Target="../media/image29.svg"/></Relationships>
</file>

<file path=ppt/diagrams/_rels/drawing7.xml.rels><?xml version="1.0" encoding="UTF-8" standalone="yes"?>
<Relationships xmlns="http://schemas.openxmlformats.org/package/2006/relationships"><Relationship Id="rId8" Type="http://schemas.openxmlformats.org/officeDocument/2006/relationships/image" Target="../media/image43.svg"/><Relationship Id="rId3" Type="http://schemas.openxmlformats.org/officeDocument/2006/relationships/image" Target="../media/image34.png"/><Relationship Id="rId7" Type="http://schemas.openxmlformats.org/officeDocument/2006/relationships/image" Target="../media/image46.png"/><Relationship Id="rId2" Type="http://schemas.openxmlformats.org/officeDocument/2006/relationships/image" Target="../media/image39.svg"/><Relationship Id="rId1" Type="http://schemas.openxmlformats.org/officeDocument/2006/relationships/image" Target="../media/image44.png"/><Relationship Id="rId6" Type="http://schemas.openxmlformats.org/officeDocument/2006/relationships/image" Target="../media/image41.svg"/><Relationship Id="rId5" Type="http://schemas.openxmlformats.org/officeDocument/2006/relationships/image" Target="../media/image45.png"/><Relationship Id="rId4" Type="http://schemas.openxmlformats.org/officeDocument/2006/relationships/image" Target="../media/image27.svg"/></Relationships>
</file>

<file path=ppt/diagrams/_rels/drawing8.xml.rels><?xml version="1.0" encoding="UTF-8" standalone="yes"?>
<Relationships xmlns="http://schemas.openxmlformats.org/package/2006/relationships"><Relationship Id="rId8" Type="http://schemas.openxmlformats.org/officeDocument/2006/relationships/image" Target="../media/image48.svg"/><Relationship Id="rId3" Type="http://schemas.openxmlformats.org/officeDocument/2006/relationships/image" Target="../media/image34.png"/><Relationship Id="rId7" Type="http://schemas.openxmlformats.org/officeDocument/2006/relationships/image" Target="../media/image47.png"/><Relationship Id="rId2" Type="http://schemas.openxmlformats.org/officeDocument/2006/relationships/image" Target="../media/image39.svg"/><Relationship Id="rId1" Type="http://schemas.openxmlformats.org/officeDocument/2006/relationships/image" Target="../media/image44.png"/><Relationship Id="rId6" Type="http://schemas.openxmlformats.org/officeDocument/2006/relationships/image" Target="../media/image19.svg"/><Relationship Id="rId5" Type="http://schemas.openxmlformats.org/officeDocument/2006/relationships/image" Target="../media/image25.png"/><Relationship Id="rId4" Type="http://schemas.openxmlformats.org/officeDocument/2006/relationships/image" Target="../media/image27.svg"/></Relationships>
</file>

<file path=ppt/diagrams/_rels/drawing9.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9.svg"/><Relationship Id="rId1" Type="http://schemas.openxmlformats.org/officeDocument/2006/relationships/image" Target="../media/image44.png"/><Relationship Id="rId4" Type="http://schemas.openxmlformats.org/officeDocument/2006/relationships/image" Target="../media/image27.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8C520EFE-8882-46AA-94AC-D0D5CE4A80F6}"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8DE544DF-3079-4BF5-830F-D157DB137463}">
      <dgm:prSet/>
      <dgm:spPr/>
      <dgm:t>
        <a:bodyPr/>
        <a:lstStyle/>
        <a:p>
          <a:r>
            <a:rPr lang="en-US" i="1" dirty="0">
              <a:solidFill>
                <a:schemeClr val="tx1"/>
              </a:solidFill>
            </a:rPr>
            <a:t>To ensure that there is a Tribal Ordinance basis for the operation of W.E. tribal programs and gaming operations that provides a means to promote tribal economic development, self-sufficiency and a strong W.E. Tribal Government that is transparent and accountable to the White Earth Nation Membership; </a:t>
          </a:r>
        </a:p>
      </dgm:t>
    </dgm:pt>
    <dgm:pt modelId="{0D186C59-748E-437C-BC19-7B048FF93F87}" type="parTrans" cxnId="{C73E28DB-C266-43B3-B059-6B1256D60476}">
      <dgm:prSet/>
      <dgm:spPr/>
      <dgm:t>
        <a:bodyPr/>
        <a:lstStyle/>
        <a:p>
          <a:endParaRPr lang="en-US"/>
        </a:p>
      </dgm:t>
    </dgm:pt>
    <dgm:pt modelId="{F60B2728-BA97-4B5C-B647-7AEAF224C92C}" type="sibTrans" cxnId="{C73E28DB-C266-43B3-B059-6B1256D60476}">
      <dgm:prSet/>
      <dgm:spPr/>
      <dgm:t>
        <a:bodyPr/>
        <a:lstStyle/>
        <a:p>
          <a:endParaRPr lang="en-US"/>
        </a:p>
      </dgm:t>
    </dgm:pt>
    <dgm:pt modelId="{949AF9C8-CACF-4918-835C-CBB016C5EB0E}">
      <dgm:prSet/>
      <dgm:spPr/>
      <dgm:t>
        <a:bodyPr/>
        <a:lstStyle/>
        <a:p>
          <a:r>
            <a:rPr lang="en-US" dirty="0">
              <a:solidFill>
                <a:schemeClr val="tx1"/>
              </a:solidFill>
            </a:rPr>
            <a:t>To ensure that the W.E. Membership as a whole is the primary beneficiaries of the W.E. gaming and tribal program revenues.</a:t>
          </a:r>
        </a:p>
      </dgm:t>
    </dgm:pt>
    <dgm:pt modelId="{4D3ACFBA-2E5A-4605-A0AD-7A5ACEFABBFF}" type="parTrans" cxnId="{1934967C-44D0-4464-B5B8-B771972C925C}">
      <dgm:prSet/>
      <dgm:spPr/>
      <dgm:t>
        <a:bodyPr/>
        <a:lstStyle/>
        <a:p>
          <a:endParaRPr lang="en-US"/>
        </a:p>
      </dgm:t>
    </dgm:pt>
    <dgm:pt modelId="{650AE023-BF06-4E6F-86C0-FAA2FDB50FCE}" type="sibTrans" cxnId="{1934967C-44D0-4464-B5B8-B771972C925C}">
      <dgm:prSet/>
      <dgm:spPr/>
      <dgm:t>
        <a:bodyPr/>
        <a:lstStyle/>
        <a:p>
          <a:endParaRPr lang="en-US"/>
        </a:p>
      </dgm:t>
    </dgm:pt>
    <dgm:pt modelId="{FA7D16CD-5E08-4CF5-B5A1-54B4E451C0E5}" type="pres">
      <dgm:prSet presAssocID="{8C520EFE-8882-46AA-94AC-D0D5CE4A80F6}" presName="linear" presStyleCnt="0">
        <dgm:presLayoutVars>
          <dgm:animLvl val="lvl"/>
          <dgm:resizeHandles val="exact"/>
        </dgm:presLayoutVars>
      </dgm:prSet>
      <dgm:spPr/>
    </dgm:pt>
    <dgm:pt modelId="{85BD1D3A-B150-4F7C-89EF-A32A2D3C5B4A}" type="pres">
      <dgm:prSet presAssocID="{8DE544DF-3079-4BF5-830F-D157DB137463}" presName="parentText" presStyleLbl="node1" presStyleIdx="0" presStyleCnt="2">
        <dgm:presLayoutVars>
          <dgm:chMax val="0"/>
          <dgm:bulletEnabled val="1"/>
        </dgm:presLayoutVars>
      </dgm:prSet>
      <dgm:spPr/>
    </dgm:pt>
    <dgm:pt modelId="{187AC0CB-14C7-4C82-B039-7AB595D24D4D}" type="pres">
      <dgm:prSet presAssocID="{F60B2728-BA97-4B5C-B647-7AEAF224C92C}" presName="spacer" presStyleCnt="0"/>
      <dgm:spPr/>
    </dgm:pt>
    <dgm:pt modelId="{8F166EF6-8FBB-44B3-91DE-803C85F5F47C}" type="pres">
      <dgm:prSet presAssocID="{949AF9C8-CACF-4918-835C-CBB016C5EB0E}" presName="parentText" presStyleLbl="node1" presStyleIdx="1" presStyleCnt="2">
        <dgm:presLayoutVars>
          <dgm:chMax val="0"/>
          <dgm:bulletEnabled val="1"/>
        </dgm:presLayoutVars>
      </dgm:prSet>
      <dgm:spPr/>
    </dgm:pt>
  </dgm:ptLst>
  <dgm:cxnLst>
    <dgm:cxn modelId="{B6748268-3454-4536-89A3-986D130F5BD1}" type="presOf" srcId="{8C520EFE-8882-46AA-94AC-D0D5CE4A80F6}" destId="{FA7D16CD-5E08-4CF5-B5A1-54B4E451C0E5}" srcOrd="0" destOrd="0" presId="urn:microsoft.com/office/officeart/2005/8/layout/vList2"/>
    <dgm:cxn modelId="{1934967C-44D0-4464-B5B8-B771972C925C}" srcId="{8C520EFE-8882-46AA-94AC-D0D5CE4A80F6}" destId="{949AF9C8-CACF-4918-835C-CBB016C5EB0E}" srcOrd="1" destOrd="0" parTransId="{4D3ACFBA-2E5A-4605-A0AD-7A5ACEFABBFF}" sibTransId="{650AE023-BF06-4E6F-86C0-FAA2FDB50FCE}"/>
    <dgm:cxn modelId="{20110E95-C764-450E-BE0A-20B0F04E2A83}" type="presOf" srcId="{949AF9C8-CACF-4918-835C-CBB016C5EB0E}" destId="{8F166EF6-8FBB-44B3-91DE-803C85F5F47C}" srcOrd="0" destOrd="0" presId="urn:microsoft.com/office/officeart/2005/8/layout/vList2"/>
    <dgm:cxn modelId="{C73E28DB-C266-43B3-B059-6B1256D60476}" srcId="{8C520EFE-8882-46AA-94AC-D0D5CE4A80F6}" destId="{8DE544DF-3079-4BF5-830F-D157DB137463}" srcOrd="0" destOrd="0" parTransId="{0D186C59-748E-437C-BC19-7B048FF93F87}" sibTransId="{F60B2728-BA97-4B5C-B647-7AEAF224C92C}"/>
    <dgm:cxn modelId="{2087D4F6-99A4-4F15-AA16-24AC19E08217}" type="presOf" srcId="{8DE544DF-3079-4BF5-830F-D157DB137463}" destId="{85BD1D3A-B150-4F7C-89EF-A32A2D3C5B4A}" srcOrd="0" destOrd="0" presId="urn:microsoft.com/office/officeart/2005/8/layout/vList2"/>
    <dgm:cxn modelId="{23D01E59-660D-4D63-89ED-D36E9D2105F6}" type="presParOf" srcId="{FA7D16CD-5E08-4CF5-B5A1-54B4E451C0E5}" destId="{85BD1D3A-B150-4F7C-89EF-A32A2D3C5B4A}" srcOrd="0" destOrd="0" presId="urn:microsoft.com/office/officeart/2005/8/layout/vList2"/>
    <dgm:cxn modelId="{48275102-9937-4593-BD57-0ED453844302}" type="presParOf" srcId="{FA7D16CD-5E08-4CF5-B5A1-54B4E451C0E5}" destId="{187AC0CB-14C7-4C82-B039-7AB595D24D4D}" srcOrd="1" destOrd="0" presId="urn:microsoft.com/office/officeart/2005/8/layout/vList2"/>
    <dgm:cxn modelId="{83774DBB-C4E4-47AC-815C-70FDFBB22D94}" type="presParOf" srcId="{FA7D16CD-5E08-4CF5-B5A1-54B4E451C0E5}" destId="{8F166EF6-8FBB-44B3-91DE-803C85F5F47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267BE00-DA89-4E11-AEF1-FEF249A8B50E}"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C8DE9353-BF37-4905-A68B-525B89732254}">
      <dgm:prSet/>
      <dgm:spPr/>
      <dgm:t>
        <a:bodyPr/>
        <a:lstStyle/>
        <a:p>
          <a:r>
            <a:rPr lang="en-US" dirty="0">
              <a:solidFill>
                <a:schemeClr val="tx1"/>
              </a:solidFill>
            </a:rPr>
            <a:t>At least 3 driveway projects were ordered to be done by Director Jeff </a:t>
          </a:r>
          <a:r>
            <a:rPr lang="en-US" dirty="0" err="1">
              <a:solidFill>
                <a:schemeClr val="tx1"/>
              </a:solidFill>
            </a:rPr>
            <a:t>Vivier</a:t>
          </a:r>
          <a:r>
            <a:rPr lang="en-US" dirty="0">
              <a:solidFill>
                <a:schemeClr val="tx1"/>
              </a:solidFill>
            </a:rPr>
            <a:t> were ether not recorded or the costs underreported on the White Earth DOT Records.</a:t>
          </a:r>
        </a:p>
      </dgm:t>
    </dgm:pt>
    <dgm:pt modelId="{DEEEB659-8E84-482C-B8DC-8FD63269D0AB}" type="parTrans" cxnId="{F1A0E694-22C7-4536-BC23-7D6D125D7BDA}">
      <dgm:prSet/>
      <dgm:spPr/>
      <dgm:t>
        <a:bodyPr/>
        <a:lstStyle/>
        <a:p>
          <a:endParaRPr lang="en-US"/>
        </a:p>
      </dgm:t>
    </dgm:pt>
    <dgm:pt modelId="{4351C532-1C26-4878-9F9D-97DE92BA31A0}" type="sibTrans" cxnId="{F1A0E694-22C7-4536-BC23-7D6D125D7BDA}">
      <dgm:prSet/>
      <dgm:spPr/>
      <dgm:t>
        <a:bodyPr/>
        <a:lstStyle/>
        <a:p>
          <a:endParaRPr lang="en-US"/>
        </a:p>
      </dgm:t>
    </dgm:pt>
    <dgm:pt modelId="{D45C91E4-043B-44AF-9AF3-2D1EDDB2AF73}">
      <dgm:prSet/>
      <dgm:spPr/>
      <dgm:t>
        <a:bodyPr/>
        <a:lstStyle/>
        <a:p>
          <a:r>
            <a:rPr lang="en-US" dirty="0">
              <a:solidFill>
                <a:schemeClr val="tx1"/>
              </a:solidFill>
            </a:rPr>
            <a:t>One driveway ordered done and thereafter completed on July 30, 2015 was for the son of the District One Representative. There was no supporting documentation in the file for this driveway at that time. </a:t>
          </a:r>
        </a:p>
      </dgm:t>
    </dgm:pt>
    <dgm:pt modelId="{7F1FEA57-8171-4C00-B2E4-99DCD7DAC572}" type="parTrans" cxnId="{D1EDB3E8-0B59-4AD9-8ACC-4888662EB036}">
      <dgm:prSet/>
      <dgm:spPr/>
      <dgm:t>
        <a:bodyPr/>
        <a:lstStyle/>
        <a:p>
          <a:endParaRPr lang="en-US"/>
        </a:p>
      </dgm:t>
    </dgm:pt>
    <dgm:pt modelId="{86208FCD-7FC0-42A8-B437-0C9512BFB02F}" type="sibTrans" cxnId="{D1EDB3E8-0B59-4AD9-8ACC-4888662EB036}">
      <dgm:prSet/>
      <dgm:spPr/>
      <dgm:t>
        <a:bodyPr/>
        <a:lstStyle/>
        <a:p>
          <a:endParaRPr lang="en-US"/>
        </a:p>
      </dgm:t>
    </dgm:pt>
    <dgm:pt modelId="{668D7AB5-9E9C-4DFA-82E7-6232FC5E5086}" type="pres">
      <dgm:prSet presAssocID="{F267BE00-DA89-4E11-AEF1-FEF249A8B50E}" presName="linear" presStyleCnt="0">
        <dgm:presLayoutVars>
          <dgm:animLvl val="lvl"/>
          <dgm:resizeHandles val="exact"/>
        </dgm:presLayoutVars>
      </dgm:prSet>
      <dgm:spPr/>
    </dgm:pt>
    <dgm:pt modelId="{BF578436-9E5D-4F2C-8FD4-1700C97C33BF}" type="pres">
      <dgm:prSet presAssocID="{C8DE9353-BF37-4905-A68B-525B89732254}" presName="parentText" presStyleLbl="node1" presStyleIdx="0" presStyleCnt="2">
        <dgm:presLayoutVars>
          <dgm:chMax val="0"/>
          <dgm:bulletEnabled val="1"/>
        </dgm:presLayoutVars>
      </dgm:prSet>
      <dgm:spPr/>
    </dgm:pt>
    <dgm:pt modelId="{51419555-744D-4287-AEFB-B930A26785A6}" type="pres">
      <dgm:prSet presAssocID="{4351C532-1C26-4878-9F9D-97DE92BA31A0}" presName="spacer" presStyleCnt="0"/>
      <dgm:spPr/>
    </dgm:pt>
    <dgm:pt modelId="{F97F4448-87E4-4338-9DC8-453D38184201}" type="pres">
      <dgm:prSet presAssocID="{D45C91E4-043B-44AF-9AF3-2D1EDDB2AF73}" presName="parentText" presStyleLbl="node1" presStyleIdx="1" presStyleCnt="2">
        <dgm:presLayoutVars>
          <dgm:chMax val="0"/>
          <dgm:bulletEnabled val="1"/>
        </dgm:presLayoutVars>
      </dgm:prSet>
      <dgm:spPr/>
    </dgm:pt>
  </dgm:ptLst>
  <dgm:cxnLst>
    <dgm:cxn modelId="{30255E08-81D7-407A-8EDF-E025AAD6B45B}" type="presOf" srcId="{C8DE9353-BF37-4905-A68B-525B89732254}" destId="{BF578436-9E5D-4F2C-8FD4-1700C97C33BF}" srcOrd="0" destOrd="0" presId="urn:microsoft.com/office/officeart/2005/8/layout/vList2"/>
    <dgm:cxn modelId="{50BD1283-EB30-4AAA-8184-10A02FF6FC49}" type="presOf" srcId="{D45C91E4-043B-44AF-9AF3-2D1EDDB2AF73}" destId="{F97F4448-87E4-4338-9DC8-453D38184201}" srcOrd="0" destOrd="0" presId="urn:microsoft.com/office/officeart/2005/8/layout/vList2"/>
    <dgm:cxn modelId="{F1A0E694-22C7-4536-BC23-7D6D125D7BDA}" srcId="{F267BE00-DA89-4E11-AEF1-FEF249A8B50E}" destId="{C8DE9353-BF37-4905-A68B-525B89732254}" srcOrd="0" destOrd="0" parTransId="{DEEEB659-8E84-482C-B8DC-8FD63269D0AB}" sibTransId="{4351C532-1C26-4878-9F9D-97DE92BA31A0}"/>
    <dgm:cxn modelId="{4868A7E6-1614-4F71-B9EF-054CAFFF08DD}" type="presOf" srcId="{F267BE00-DA89-4E11-AEF1-FEF249A8B50E}" destId="{668D7AB5-9E9C-4DFA-82E7-6232FC5E5086}" srcOrd="0" destOrd="0" presId="urn:microsoft.com/office/officeart/2005/8/layout/vList2"/>
    <dgm:cxn modelId="{D1EDB3E8-0B59-4AD9-8ACC-4888662EB036}" srcId="{F267BE00-DA89-4E11-AEF1-FEF249A8B50E}" destId="{D45C91E4-043B-44AF-9AF3-2D1EDDB2AF73}" srcOrd="1" destOrd="0" parTransId="{7F1FEA57-8171-4C00-B2E4-99DCD7DAC572}" sibTransId="{86208FCD-7FC0-42A8-B437-0C9512BFB02F}"/>
    <dgm:cxn modelId="{35B5341F-7D69-4A51-83FF-9800C1ACBDAD}" type="presParOf" srcId="{668D7AB5-9E9C-4DFA-82E7-6232FC5E5086}" destId="{BF578436-9E5D-4F2C-8FD4-1700C97C33BF}" srcOrd="0" destOrd="0" presId="urn:microsoft.com/office/officeart/2005/8/layout/vList2"/>
    <dgm:cxn modelId="{7CB4BCB3-BA20-4A79-84E5-C17B4F340381}" type="presParOf" srcId="{668D7AB5-9E9C-4DFA-82E7-6232FC5E5086}" destId="{51419555-744D-4287-AEFB-B930A26785A6}" srcOrd="1" destOrd="0" presId="urn:microsoft.com/office/officeart/2005/8/layout/vList2"/>
    <dgm:cxn modelId="{D87CCFC5-E44C-4994-A7B5-15E364F8AE9C}" type="presParOf" srcId="{668D7AB5-9E9C-4DFA-82E7-6232FC5E5086}" destId="{F97F4448-87E4-4338-9DC8-453D38184201}"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7499B66-69E8-47B4-8312-8B46EE73648B}"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654D2554-BE8E-4FC0-8677-7FF9AC2428E6}">
      <dgm:prSet/>
      <dgm:spPr/>
      <dgm:t>
        <a:bodyPr/>
        <a:lstStyle/>
        <a:p>
          <a:r>
            <a:rPr lang="en-US" dirty="0">
              <a:solidFill>
                <a:schemeClr val="tx1"/>
              </a:solidFill>
            </a:rPr>
            <a:t>A bill was prepared and initialed by the then Director Jeff </a:t>
          </a:r>
          <a:r>
            <a:rPr lang="en-US" dirty="0" err="1">
              <a:solidFill>
                <a:schemeClr val="tx1"/>
              </a:solidFill>
            </a:rPr>
            <a:t>Vivier</a:t>
          </a:r>
          <a:r>
            <a:rPr lang="en-US" dirty="0">
              <a:solidFill>
                <a:schemeClr val="tx1"/>
              </a:solidFill>
            </a:rPr>
            <a:t>, showing the cost of the driveway was $6,944.69, less a credit of $5,000.00 but a recent estimate of the job was $25,944.00.</a:t>
          </a:r>
        </a:p>
      </dgm:t>
    </dgm:pt>
    <dgm:pt modelId="{C86F6652-C85E-4823-BE2E-DF4FB0D9CC82}" type="parTrans" cxnId="{1A87FA2F-A3B9-4536-9180-5F86AD33773D}">
      <dgm:prSet/>
      <dgm:spPr/>
      <dgm:t>
        <a:bodyPr/>
        <a:lstStyle/>
        <a:p>
          <a:endParaRPr lang="en-US"/>
        </a:p>
      </dgm:t>
    </dgm:pt>
    <dgm:pt modelId="{13C8770B-5626-492D-AF26-29D553BD19FA}" type="sibTrans" cxnId="{1A87FA2F-A3B9-4536-9180-5F86AD33773D}">
      <dgm:prSet/>
      <dgm:spPr/>
      <dgm:t>
        <a:bodyPr/>
        <a:lstStyle/>
        <a:p>
          <a:endParaRPr lang="en-US"/>
        </a:p>
      </dgm:t>
    </dgm:pt>
    <dgm:pt modelId="{AE170297-33C3-4C28-83AB-03A95906E45B}">
      <dgm:prSet/>
      <dgm:spPr/>
      <dgm:t>
        <a:bodyPr/>
        <a:lstStyle/>
        <a:p>
          <a:r>
            <a:rPr lang="en-US" dirty="0">
              <a:solidFill>
                <a:schemeClr val="tx1"/>
              </a:solidFill>
            </a:rPr>
            <a:t>The driveway program was not in place not approved by the RBC for FY 2015 but began in late 2016. </a:t>
          </a:r>
        </a:p>
      </dgm:t>
    </dgm:pt>
    <dgm:pt modelId="{ADC88857-A8DE-4983-B337-FB1DE8518340}" type="parTrans" cxnId="{C0F15B9C-8AD6-4180-87B4-CE3D406BFEB6}">
      <dgm:prSet/>
      <dgm:spPr/>
      <dgm:t>
        <a:bodyPr/>
        <a:lstStyle/>
        <a:p>
          <a:endParaRPr lang="en-US"/>
        </a:p>
      </dgm:t>
    </dgm:pt>
    <dgm:pt modelId="{5733D507-6190-4F16-B067-7DDF723DCE8A}" type="sibTrans" cxnId="{C0F15B9C-8AD6-4180-87B4-CE3D406BFEB6}">
      <dgm:prSet/>
      <dgm:spPr/>
      <dgm:t>
        <a:bodyPr/>
        <a:lstStyle/>
        <a:p>
          <a:endParaRPr lang="en-US"/>
        </a:p>
      </dgm:t>
    </dgm:pt>
    <dgm:pt modelId="{448C5F98-1045-4EA0-B5D8-D0108157D9AE}" type="pres">
      <dgm:prSet presAssocID="{77499B66-69E8-47B4-8312-8B46EE73648B}" presName="linear" presStyleCnt="0">
        <dgm:presLayoutVars>
          <dgm:animLvl val="lvl"/>
          <dgm:resizeHandles val="exact"/>
        </dgm:presLayoutVars>
      </dgm:prSet>
      <dgm:spPr/>
    </dgm:pt>
    <dgm:pt modelId="{D50E9645-E610-4DFF-99E2-27F4B923A4EA}" type="pres">
      <dgm:prSet presAssocID="{654D2554-BE8E-4FC0-8677-7FF9AC2428E6}" presName="parentText" presStyleLbl="node1" presStyleIdx="0" presStyleCnt="2">
        <dgm:presLayoutVars>
          <dgm:chMax val="0"/>
          <dgm:bulletEnabled val="1"/>
        </dgm:presLayoutVars>
      </dgm:prSet>
      <dgm:spPr/>
    </dgm:pt>
    <dgm:pt modelId="{D19FD772-5366-4180-92AA-5BC00EC647CC}" type="pres">
      <dgm:prSet presAssocID="{13C8770B-5626-492D-AF26-29D553BD19FA}" presName="spacer" presStyleCnt="0"/>
      <dgm:spPr/>
    </dgm:pt>
    <dgm:pt modelId="{36056F16-635B-44AA-A9D9-03CE3A86F12C}" type="pres">
      <dgm:prSet presAssocID="{AE170297-33C3-4C28-83AB-03A95906E45B}" presName="parentText" presStyleLbl="node1" presStyleIdx="1" presStyleCnt="2">
        <dgm:presLayoutVars>
          <dgm:chMax val="0"/>
          <dgm:bulletEnabled val="1"/>
        </dgm:presLayoutVars>
      </dgm:prSet>
      <dgm:spPr/>
    </dgm:pt>
  </dgm:ptLst>
  <dgm:cxnLst>
    <dgm:cxn modelId="{61E08B20-F2E9-4D4A-B35C-3835EA27F66E}" type="presOf" srcId="{AE170297-33C3-4C28-83AB-03A95906E45B}" destId="{36056F16-635B-44AA-A9D9-03CE3A86F12C}" srcOrd="0" destOrd="0" presId="urn:microsoft.com/office/officeart/2005/8/layout/vList2"/>
    <dgm:cxn modelId="{1A87FA2F-A3B9-4536-9180-5F86AD33773D}" srcId="{77499B66-69E8-47B4-8312-8B46EE73648B}" destId="{654D2554-BE8E-4FC0-8677-7FF9AC2428E6}" srcOrd="0" destOrd="0" parTransId="{C86F6652-C85E-4823-BE2E-DF4FB0D9CC82}" sibTransId="{13C8770B-5626-492D-AF26-29D553BD19FA}"/>
    <dgm:cxn modelId="{C0F15B9C-8AD6-4180-87B4-CE3D406BFEB6}" srcId="{77499B66-69E8-47B4-8312-8B46EE73648B}" destId="{AE170297-33C3-4C28-83AB-03A95906E45B}" srcOrd="1" destOrd="0" parTransId="{ADC88857-A8DE-4983-B337-FB1DE8518340}" sibTransId="{5733D507-6190-4F16-B067-7DDF723DCE8A}"/>
    <dgm:cxn modelId="{FC0070B3-C7A9-4F6E-97E8-AD2C03EB0ADF}" type="presOf" srcId="{654D2554-BE8E-4FC0-8677-7FF9AC2428E6}" destId="{D50E9645-E610-4DFF-99E2-27F4B923A4EA}" srcOrd="0" destOrd="0" presId="urn:microsoft.com/office/officeart/2005/8/layout/vList2"/>
    <dgm:cxn modelId="{DFFD0ABD-3EAC-4091-9D68-24A1C5860EFB}" type="presOf" srcId="{77499B66-69E8-47B4-8312-8B46EE73648B}" destId="{448C5F98-1045-4EA0-B5D8-D0108157D9AE}" srcOrd="0" destOrd="0" presId="urn:microsoft.com/office/officeart/2005/8/layout/vList2"/>
    <dgm:cxn modelId="{0829F9A3-77BF-4C50-AAEA-1967AB7DC325}" type="presParOf" srcId="{448C5F98-1045-4EA0-B5D8-D0108157D9AE}" destId="{D50E9645-E610-4DFF-99E2-27F4B923A4EA}" srcOrd="0" destOrd="0" presId="urn:microsoft.com/office/officeart/2005/8/layout/vList2"/>
    <dgm:cxn modelId="{627FE07C-071C-444E-A71B-5C6D263BEF47}" type="presParOf" srcId="{448C5F98-1045-4EA0-B5D8-D0108157D9AE}" destId="{D19FD772-5366-4180-92AA-5BC00EC647CC}" srcOrd="1" destOrd="0" presId="urn:microsoft.com/office/officeart/2005/8/layout/vList2"/>
    <dgm:cxn modelId="{E56B12A0-1CF1-427C-B3AE-59745CF1F900}" type="presParOf" srcId="{448C5F98-1045-4EA0-B5D8-D0108157D9AE}" destId="{36056F16-635B-44AA-A9D9-03CE3A86F12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0274374-53D8-44D7-8D5F-8D659D4F19F8}"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6BE15381-6022-4B72-AFC7-F0619292CFB8}">
      <dgm:prSet/>
      <dgm:spPr/>
      <dgm:t>
        <a:bodyPr/>
        <a:lstStyle/>
        <a:p>
          <a:r>
            <a:rPr lang="en-US" dirty="0">
              <a:solidFill>
                <a:schemeClr val="tx1"/>
              </a:solidFill>
            </a:rPr>
            <a:t>The second driveway ordered and completed was for the daughter of the RBC District One Representative. </a:t>
          </a:r>
        </a:p>
      </dgm:t>
    </dgm:pt>
    <dgm:pt modelId="{22E312AB-A594-4F86-8983-413005E0FF0B}" type="parTrans" cxnId="{E91C625C-691A-4169-9E44-32A6F84D602D}">
      <dgm:prSet/>
      <dgm:spPr/>
      <dgm:t>
        <a:bodyPr/>
        <a:lstStyle/>
        <a:p>
          <a:endParaRPr lang="en-US"/>
        </a:p>
      </dgm:t>
    </dgm:pt>
    <dgm:pt modelId="{BE192973-74A1-4C2A-A280-F1AA30A860A9}" type="sibTrans" cxnId="{E91C625C-691A-4169-9E44-32A6F84D602D}">
      <dgm:prSet/>
      <dgm:spPr/>
      <dgm:t>
        <a:bodyPr/>
        <a:lstStyle/>
        <a:p>
          <a:endParaRPr lang="en-US"/>
        </a:p>
      </dgm:t>
    </dgm:pt>
    <dgm:pt modelId="{7E3B1AB3-BAB3-45FF-909B-3D7627CC0E6D}">
      <dgm:prSet/>
      <dgm:spPr/>
      <dgm:t>
        <a:bodyPr/>
        <a:lstStyle/>
        <a:p>
          <a:r>
            <a:rPr lang="en-US" dirty="0">
              <a:solidFill>
                <a:schemeClr val="tx1"/>
              </a:solidFill>
            </a:rPr>
            <a:t>The driveway estimate sheet showed a cost of $8784.68.</a:t>
          </a:r>
        </a:p>
      </dgm:t>
    </dgm:pt>
    <dgm:pt modelId="{F4DBFE81-D6E0-44A9-805A-C7AED950641C}" type="parTrans" cxnId="{6E7F7361-E72E-4BC1-B5C9-282C1EC11112}">
      <dgm:prSet/>
      <dgm:spPr/>
      <dgm:t>
        <a:bodyPr/>
        <a:lstStyle/>
        <a:p>
          <a:endParaRPr lang="en-US"/>
        </a:p>
      </dgm:t>
    </dgm:pt>
    <dgm:pt modelId="{1CBB03EA-467F-43F8-AEE7-D164099F0934}" type="sibTrans" cxnId="{6E7F7361-E72E-4BC1-B5C9-282C1EC11112}">
      <dgm:prSet/>
      <dgm:spPr/>
      <dgm:t>
        <a:bodyPr/>
        <a:lstStyle/>
        <a:p>
          <a:endParaRPr lang="en-US"/>
        </a:p>
      </dgm:t>
    </dgm:pt>
    <dgm:pt modelId="{60F13566-BC7C-4B7D-BA50-9354DD4F8B0B}">
      <dgm:prSet/>
      <dgm:spPr/>
      <dgm:t>
        <a:bodyPr/>
        <a:lstStyle/>
        <a:p>
          <a:r>
            <a:rPr lang="en-US" dirty="0">
              <a:solidFill>
                <a:schemeClr val="tx1"/>
              </a:solidFill>
            </a:rPr>
            <a:t>The current estimated cost calculated was closer to $15,037.00.</a:t>
          </a:r>
        </a:p>
      </dgm:t>
    </dgm:pt>
    <dgm:pt modelId="{3526101D-5AC7-49DA-8F47-4E03F063A627}" type="parTrans" cxnId="{1E956764-BFCF-4688-B15C-4A55AA085A7C}">
      <dgm:prSet/>
      <dgm:spPr/>
      <dgm:t>
        <a:bodyPr/>
        <a:lstStyle/>
        <a:p>
          <a:endParaRPr lang="en-US"/>
        </a:p>
      </dgm:t>
    </dgm:pt>
    <dgm:pt modelId="{D84D84EB-1DD1-4717-BD5C-851077FFF6C9}" type="sibTrans" cxnId="{1E956764-BFCF-4688-B15C-4A55AA085A7C}">
      <dgm:prSet/>
      <dgm:spPr/>
      <dgm:t>
        <a:bodyPr/>
        <a:lstStyle/>
        <a:p>
          <a:endParaRPr lang="en-US"/>
        </a:p>
      </dgm:t>
    </dgm:pt>
    <dgm:pt modelId="{6B06CCA5-6149-477C-8C38-D68E94FAEF29}">
      <dgm:prSet/>
      <dgm:spPr/>
      <dgm:t>
        <a:bodyPr/>
        <a:lstStyle/>
        <a:p>
          <a:r>
            <a:rPr lang="en-US" dirty="0">
              <a:solidFill>
                <a:schemeClr val="tx1"/>
              </a:solidFill>
            </a:rPr>
            <a:t>When asked of the CFO f there were any payments made on this driveway, he stated there were no payments made and this was verified by the RBC </a:t>
          </a:r>
          <a:r>
            <a:rPr lang="en-US" dirty="0" err="1">
              <a:solidFill>
                <a:schemeClr val="tx1"/>
              </a:solidFill>
            </a:rPr>
            <a:t>Contriller</a:t>
          </a:r>
          <a:r>
            <a:rPr lang="en-US" dirty="0">
              <a:solidFill>
                <a:schemeClr val="tx1"/>
              </a:solidFill>
            </a:rPr>
            <a:t>. </a:t>
          </a:r>
        </a:p>
      </dgm:t>
    </dgm:pt>
    <dgm:pt modelId="{D386DB87-0BDC-4B47-93B8-07070627D5F2}" type="parTrans" cxnId="{45D3B175-7E14-4417-B4FC-2C6B2633BDB5}">
      <dgm:prSet/>
      <dgm:spPr/>
      <dgm:t>
        <a:bodyPr/>
        <a:lstStyle/>
        <a:p>
          <a:endParaRPr lang="en-US"/>
        </a:p>
      </dgm:t>
    </dgm:pt>
    <dgm:pt modelId="{03EEEA62-73FF-47BA-9F84-9E516AB142F6}" type="sibTrans" cxnId="{45D3B175-7E14-4417-B4FC-2C6B2633BDB5}">
      <dgm:prSet/>
      <dgm:spPr/>
      <dgm:t>
        <a:bodyPr/>
        <a:lstStyle/>
        <a:p>
          <a:endParaRPr lang="en-US"/>
        </a:p>
      </dgm:t>
    </dgm:pt>
    <dgm:pt modelId="{B8A063D9-7014-49D2-9AAA-5C2C313124FF}" type="pres">
      <dgm:prSet presAssocID="{D0274374-53D8-44D7-8D5F-8D659D4F19F8}" presName="linear" presStyleCnt="0">
        <dgm:presLayoutVars>
          <dgm:animLvl val="lvl"/>
          <dgm:resizeHandles val="exact"/>
        </dgm:presLayoutVars>
      </dgm:prSet>
      <dgm:spPr/>
    </dgm:pt>
    <dgm:pt modelId="{28930730-CA8B-46F5-A15C-E2024AC89C05}" type="pres">
      <dgm:prSet presAssocID="{6BE15381-6022-4B72-AFC7-F0619292CFB8}" presName="parentText" presStyleLbl="node1" presStyleIdx="0" presStyleCnt="4">
        <dgm:presLayoutVars>
          <dgm:chMax val="0"/>
          <dgm:bulletEnabled val="1"/>
        </dgm:presLayoutVars>
      </dgm:prSet>
      <dgm:spPr/>
    </dgm:pt>
    <dgm:pt modelId="{4437BEA4-D069-4E17-A842-EEA358509B10}" type="pres">
      <dgm:prSet presAssocID="{BE192973-74A1-4C2A-A280-F1AA30A860A9}" presName="spacer" presStyleCnt="0"/>
      <dgm:spPr/>
    </dgm:pt>
    <dgm:pt modelId="{708880D3-05B4-42DD-9D1B-94522A437E54}" type="pres">
      <dgm:prSet presAssocID="{7E3B1AB3-BAB3-45FF-909B-3D7627CC0E6D}" presName="parentText" presStyleLbl="node1" presStyleIdx="1" presStyleCnt="4">
        <dgm:presLayoutVars>
          <dgm:chMax val="0"/>
          <dgm:bulletEnabled val="1"/>
        </dgm:presLayoutVars>
      </dgm:prSet>
      <dgm:spPr/>
    </dgm:pt>
    <dgm:pt modelId="{BDF93385-E392-44B4-BFDC-6906C7694C2D}" type="pres">
      <dgm:prSet presAssocID="{1CBB03EA-467F-43F8-AEE7-D164099F0934}" presName="spacer" presStyleCnt="0"/>
      <dgm:spPr/>
    </dgm:pt>
    <dgm:pt modelId="{0CCDC998-7E30-43AC-8081-DC4FFB04300D}" type="pres">
      <dgm:prSet presAssocID="{60F13566-BC7C-4B7D-BA50-9354DD4F8B0B}" presName="parentText" presStyleLbl="node1" presStyleIdx="2" presStyleCnt="4">
        <dgm:presLayoutVars>
          <dgm:chMax val="0"/>
          <dgm:bulletEnabled val="1"/>
        </dgm:presLayoutVars>
      </dgm:prSet>
      <dgm:spPr/>
    </dgm:pt>
    <dgm:pt modelId="{48AF9E41-F1D0-4623-A69E-9CC689E50104}" type="pres">
      <dgm:prSet presAssocID="{D84D84EB-1DD1-4717-BD5C-851077FFF6C9}" presName="spacer" presStyleCnt="0"/>
      <dgm:spPr/>
    </dgm:pt>
    <dgm:pt modelId="{9E733883-834D-461F-BE05-DF1D9C632267}" type="pres">
      <dgm:prSet presAssocID="{6B06CCA5-6149-477C-8C38-D68E94FAEF29}" presName="parentText" presStyleLbl="node1" presStyleIdx="3" presStyleCnt="4">
        <dgm:presLayoutVars>
          <dgm:chMax val="0"/>
          <dgm:bulletEnabled val="1"/>
        </dgm:presLayoutVars>
      </dgm:prSet>
      <dgm:spPr/>
    </dgm:pt>
  </dgm:ptLst>
  <dgm:cxnLst>
    <dgm:cxn modelId="{066CA510-63FE-4DCE-AEF5-C88CC171DDDD}" type="presOf" srcId="{D0274374-53D8-44D7-8D5F-8D659D4F19F8}" destId="{B8A063D9-7014-49D2-9AAA-5C2C313124FF}" srcOrd="0" destOrd="0" presId="urn:microsoft.com/office/officeart/2005/8/layout/vList2"/>
    <dgm:cxn modelId="{924A212F-E73B-4CCE-A4C0-DDC0DB80B6EC}" type="presOf" srcId="{60F13566-BC7C-4B7D-BA50-9354DD4F8B0B}" destId="{0CCDC998-7E30-43AC-8081-DC4FFB04300D}" srcOrd="0" destOrd="0" presId="urn:microsoft.com/office/officeart/2005/8/layout/vList2"/>
    <dgm:cxn modelId="{E91C625C-691A-4169-9E44-32A6F84D602D}" srcId="{D0274374-53D8-44D7-8D5F-8D659D4F19F8}" destId="{6BE15381-6022-4B72-AFC7-F0619292CFB8}" srcOrd="0" destOrd="0" parTransId="{22E312AB-A594-4F86-8983-413005E0FF0B}" sibTransId="{BE192973-74A1-4C2A-A280-F1AA30A860A9}"/>
    <dgm:cxn modelId="{6E7F7361-E72E-4BC1-B5C9-282C1EC11112}" srcId="{D0274374-53D8-44D7-8D5F-8D659D4F19F8}" destId="{7E3B1AB3-BAB3-45FF-909B-3D7627CC0E6D}" srcOrd="1" destOrd="0" parTransId="{F4DBFE81-D6E0-44A9-805A-C7AED950641C}" sibTransId="{1CBB03EA-467F-43F8-AEE7-D164099F0934}"/>
    <dgm:cxn modelId="{1E956764-BFCF-4688-B15C-4A55AA085A7C}" srcId="{D0274374-53D8-44D7-8D5F-8D659D4F19F8}" destId="{60F13566-BC7C-4B7D-BA50-9354DD4F8B0B}" srcOrd="2" destOrd="0" parTransId="{3526101D-5AC7-49DA-8F47-4E03F063A627}" sibTransId="{D84D84EB-1DD1-4717-BD5C-851077FFF6C9}"/>
    <dgm:cxn modelId="{7E4C4375-0EB0-47F1-8733-F2BE77559973}" type="presOf" srcId="{6B06CCA5-6149-477C-8C38-D68E94FAEF29}" destId="{9E733883-834D-461F-BE05-DF1D9C632267}" srcOrd="0" destOrd="0" presId="urn:microsoft.com/office/officeart/2005/8/layout/vList2"/>
    <dgm:cxn modelId="{45D3B175-7E14-4417-B4FC-2C6B2633BDB5}" srcId="{D0274374-53D8-44D7-8D5F-8D659D4F19F8}" destId="{6B06CCA5-6149-477C-8C38-D68E94FAEF29}" srcOrd="3" destOrd="0" parTransId="{D386DB87-0BDC-4B47-93B8-07070627D5F2}" sibTransId="{03EEEA62-73FF-47BA-9F84-9E516AB142F6}"/>
    <dgm:cxn modelId="{FDFD388C-1610-4ECF-9AD9-412B503A8A8E}" type="presOf" srcId="{7E3B1AB3-BAB3-45FF-909B-3D7627CC0E6D}" destId="{708880D3-05B4-42DD-9D1B-94522A437E54}" srcOrd="0" destOrd="0" presId="urn:microsoft.com/office/officeart/2005/8/layout/vList2"/>
    <dgm:cxn modelId="{2D71DFDB-CDCA-4BC4-967D-BEDE17FB4649}" type="presOf" srcId="{6BE15381-6022-4B72-AFC7-F0619292CFB8}" destId="{28930730-CA8B-46F5-A15C-E2024AC89C05}" srcOrd="0" destOrd="0" presId="urn:microsoft.com/office/officeart/2005/8/layout/vList2"/>
    <dgm:cxn modelId="{E689C5A2-F4E2-4201-90FC-250F926E7EC9}" type="presParOf" srcId="{B8A063D9-7014-49D2-9AAA-5C2C313124FF}" destId="{28930730-CA8B-46F5-A15C-E2024AC89C05}" srcOrd="0" destOrd="0" presId="urn:microsoft.com/office/officeart/2005/8/layout/vList2"/>
    <dgm:cxn modelId="{C94A98F3-54B4-42A4-A505-831EE40DFFF7}" type="presParOf" srcId="{B8A063D9-7014-49D2-9AAA-5C2C313124FF}" destId="{4437BEA4-D069-4E17-A842-EEA358509B10}" srcOrd="1" destOrd="0" presId="urn:microsoft.com/office/officeart/2005/8/layout/vList2"/>
    <dgm:cxn modelId="{AA6F7020-5954-48AC-8181-B47B2847DE9A}" type="presParOf" srcId="{B8A063D9-7014-49D2-9AAA-5C2C313124FF}" destId="{708880D3-05B4-42DD-9D1B-94522A437E54}" srcOrd="2" destOrd="0" presId="urn:microsoft.com/office/officeart/2005/8/layout/vList2"/>
    <dgm:cxn modelId="{747C0FFA-8ACD-4E38-9E88-D12A619687CB}" type="presParOf" srcId="{B8A063D9-7014-49D2-9AAA-5C2C313124FF}" destId="{BDF93385-E392-44B4-BFDC-6906C7694C2D}" srcOrd="3" destOrd="0" presId="urn:microsoft.com/office/officeart/2005/8/layout/vList2"/>
    <dgm:cxn modelId="{B86DA61A-9ED9-49C6-9B51-AF295A392ABE}" type="presParOf" srcId="{B8A063D9-7014-49D2-9AAA-5C2C313124FF}" destId="{0CCDC998-7E30-43AC-8081-DC4FFB04300D}" srcOrd="4" destOrd="0" presId="urn:microsoft.com/office/officeart/2005/8/layout/vList2"/>
    <dgm:cxn modelId="{6C903A90-5070-48B8-A4E1-C4E9D09C8964}" type="presParOf" srcId="{B8A063D9-7014-49D2-9AAA-5C2C313124FF}" destId="{48AF9E41-F1D0-4623-A69E-9CC689E50104}" srcOrd="5" destOrd="0" presId="urn:microsoft.com/office/officeart/2005/8/layout/vList2"/>
    <dgm:cxn modelId="{9F9107D4-7D04-4FBC-874B-69E473B968EC}" type="presParOf" srcId="{B8A063D9-7014-49D2-9AAA-5C2C313124FF}" destId="{9E733883-834D-461F-BE05-DF1D9C632267}"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FF872A67-366D-4E52-AFF1-096F4B69475C}"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10F3E9F3-761D-4634-BB7A-A5AD72568410}">
      <dgm:prSet/>
      <dgm:spPr/>
      <dgm:t>
        <a:bodyPr/>
        <a:lstStyle/>
        <a:p>
          <a:r>
            <a:rPr lang="en-US" dirty="0">
              <a:solidFill>
                <a:schemeClr val="tx1"/>
              </a:solidFill>
            </a:rPr>
            <a:t>The third driveway ordered and completed June 2016 was reported to be done for a W. E. Tribal member’s non-member girlfriend. </a:t>
          </a:r>
        </a:p>
      </dgm:t>
    </dgm:pt>
    <dgm:pt modelId="{69B96871-996C-4122-9E3F-D89BA6DAD704}" type="parTrans" cxnId="{79B236A0-7A75-4696-814B-CD75FF4E0888}">
      <dgm:prSet/>
      <dgm:spPr/>
      <dgm:t>
        <a:bodyPr/>
        <a:lstStyle/>
        <a:p>
          <a:endParaRPr lang="en-US"/>
        </a:p>
      </dgm:t>
    </dgm:pt>
    <dgm:pt modelId="{2E4FC127-749C-44D2-B14F-2C300C70467F}" type="sibTrans" cxnId="{79B236A0-7A75-4696-814B-CD75FF4E0888}">
      <dgm:prSet/>
      <dgm:spPr/>
      <dgm:t>
        <a:bodyPr/>
        <a:lstStyle/>
        <a:p>
          <a:endParaRPr lang="en-US"/>
        </a:p>
      </dgm:t>
    </dgm:pt>
    <dgm:pt modelId="{D5DADD58-467E-4D26-84A5-D80F5152FA28}">
      <dgm:prSet/>
      <dgm:spPr/>
      <dgm:t>
        <a:bodyPr/>
        <a:lstStyle/>
        <a:p>
          <a:r>
            <a:rPr lang="en-US" dirty="0">
              <a:solidFill>
                <a:schemeClr val="tx1"/>
              </a:solidFill>
            </a:rPr>
            <a:t>The member was related to the W. E. RBC District 1 Rep. </a:t>
          </a:r>
        </a:p>
      </dgm:t>
    </dgm:pt>
    <dgm:pt modelId="{1F1E3EFF-0E04-4791-AEF0-85C7E2A071B0}" type="parTrans" cxnId="{BCDDE9BD-E171-42C9-AB9E-23E35304DF24}">
      <dgm:prSet/>
      <dgm:spPr/>
      <dgm:t>
        <a:bodyPr/>
        <a:lstStyle/>
        <a:p>
          <a:endParaRPr lang="en-US"/>
        </a:p>
      </dgm:t>
    </dgm:pt>
    <dgm:pt modelId="{0FF456D0-A902-485B-A031-ECACA18ADD77}" type="sibTrans" cxnId="{BCDDE9BD-E171-42C9-AB9E-23E35304DF24}">
      <dgm:prSet/>
      <dgm:spPr/>
      <dgm:t>
        <a:bodyPr/>
        <a:lstStyle/>
        <a:p>
          <a:endParaRPr lang="en-US"/>
        </a:p>
      </dgm:t>
    </dgm:pt>
    <dgm:pt modelId="{E005FB36-89D7-4258-816C-E8D353F8EA1A}">
      <dgm:prSet/>
      <dgm:spPr/>
      <dgm:t>
        <a:bodyPr/>
        <a:lstStyle/>
        <a:p>
          <a:r>
            <a:rPr lang="en-US" dirty="0">
              <a:solidFill>
                <a:schemeClr val="tx1"/>
              </a:solidFill>
            </a:rPr>
            <a:t>The estimate showed the cost to be  $ 3,960.92.</a:t>
          </a:r>
        </a:p>
      </dgm:t>
    </dgm:pt>
    <dgm:pt modelId="{128BBF3C-EBEE-460B-97EA-4B1E10BFEEFA}" type="parTrans" cxnId="{1A3D2A19-3427-4C2B-9EEB-772384998005}">
      <dgm:prSet/>
      <dgm:spPr/>
      <dgm:t>
        <a:bodyPr/>
        <a:lstStyle/>
        <a:p>
          <a:endParaRPr lang="en-US"/>
        </a:p>
      </dgm:t>
    </dgm:pt>
    <dgm:pt modelId="{A231A048-8C1B-44E2-B8FD-C8FBA95A9B25}" type="sibTrans" cxnId="{1A3D2A19-3427-4C2B-9EEB-772384998005}">
      <dgm:prSet/>
      <dgm:spPr/>
      <dgm:t>
        <a:bodyPr/>
        <a:lstStyle/>
        <a:p>
          <a:endParaRPr lang="en-US"/>
        </a:p>
      </dgm:t>
    </dgm:pt>
    <dgm:pt modelId="{D114B176-1A47-4051-94A9-CA851CF003AB}">
      <dgm:prSet/>
      <dgm:spPr/>
      <dgm:t>
        <a:bodyPr/>
        <a:lstStyle/>
        <a:p>
          <a:r>
            <a:rPr lang="en-US" dirty="0">
              <a:solidFill>
                <a:schemeClr val="tx1"/>
              </a:solidFill>
            </a:rPr>
            <a:t>A current estimate showed the cost to be closer to $7,052.00. </a:t>
          </a:r>
        </a:p>
      </dgm:t>
    </dgm:pt>
    <dgm:pt modelId="{AF06C84A-AE4D-4781-AB24-0DCC67C9DCF6}" type="parTrans" cxnId="{6474D830-0B62-419B-B92B-B25E609E460D}">
      <dgm:prSet/>
      <dgm:spPr/>
      <dgm:t>
        <a:bodyPr/>
        <a:lstStyle/>
        <a:p>
          <a:endParaRPr lang="en-US"/>
        </a:p>
      </dgm:t>
    </dgm:pt>
    <dgm:pt modelId="{0F7F34FD-1CC8-49A9-9C57-003DAA7D5642}" type="sibTrans" cxnId="{6474D830-0B62-419B-B92B-B25E609E460D}">
      <dgm:prSet/>
      <dgm:spPr/>
      <dgm:t>
        <a:bodyPr/>
        <a:lstStyle/>
        <a:p>
          <a:endParaRPr lang="en-US"/>
        </a:p>
      </dgm:t>
    </dgm:pt>
    <dgm:pt modelId="{8B6CB547-DEA5-4711-97C1-0A2EB079E227}">
      <dgm:prSet/>
      <dgm:spPr/>
      <dgm:t>
        <a:bodyPr/>
        <a:lstStyle/>
        <a:p>
          <a:r>
            <a:rPr lang="en-US" dirty="0">
              <a:solidFill>
                <a:schemeClr val="tx1"/>
              </a:solidFill>
            </a:rPr>
            <a:t>When asked of the CFO if there were any payments made on this driveway, he stated there were no payments made &amp; this was verified by the RBC Controller. </a:t>
          </a:r>
        </a:p>
      </dgm:t>
    </dgm:pt>
    <dgm:pt modelId="{4F0FB01E-0408-4FE5-9DCB-36463F2478A6}" type="parTrans" cxnId="{6E39FEFB-2A34-4FDB-B412-5EABB2A8E27D}">
      <dgm:prSet/>
      <dgm:spPr/>
      <dgm:t>
        <a:bodyPr/>
        <a:lstStyle/>
        <a:p>
          <a:endParaRPr lang="en-US"/>
        </a:p>
      </dgm:t>
    </dgm:pt>
    <dgm:pt modelId="{F1E0FB71-2DE7-4B84-9291-A5B42FEA10D5}" type="sibTrans" cxnId="{6E39FEFB-2A34-4FDB-B412-5EABB2A8E27D}">
      <dgm:prSet/>
      <dgm:spPr/>
      <dgm:t>
        <a:bodyPr/>
        <a:lstStyle/>
        <a:p>
          <a:endParaRPr lang="en-US"/>
        </a:p>
      </dgm:t>
    </dgm:pt>
    <dgm:pt modelId="{3B373605-24CD-4C6B-8F44-319DE0C9D59D}" type="pres">
      <dgm:prSet presAssocID="{FF872A67-366D-4E52-AFF1-096F4B69475C}" presName="linear" presStyleCnt="0">
        <dgm:presLayoutVars>
          <dgm:animLvl val="lvl"/>
          <dgm:resizeHandles val="exact"/>
        </dgm:presLayoutVars>
      </dgm:prSet>
      <dgm:spPr/>
    </dgm:pt>
    <dgm:pt modelId="{6FFB6DC2-2577-40A1-AE01-2FBFBF9A9019}" type="pres">
      <dgm:prSet presAssocID="{10F3E9F3-761D-4634-BB7A-A5AD72568410}" presName="parentText" presStyleLbl="node1" presStyleIdx="0" presStyleCnt="5">
        <dgm:presLayoutVars>
          <dgm:chMax val="0"/>
          <dgm:bulletEnabled val="1"/>
        </dgm:presLayoutVars>
      </dgm:prSet>
      <dgm:spPr/>
    </dgm:pt>
    <dgm:pt modelId="{D93B87AC-91DE-43D8-A4B6-F5765F34A86C}" type="pres">
      <dgm:prSet presAssocID="{2E4FC127-749C-44D2-B14F-2C300C70467F}" presName="spacer" presStyleCnt="0"/>
      <dgm:spPr/>
    </dgm:pt>
    <dgm:pt modelId="{D2534E17-5E47-46A2-9B5C-69122D26A9C5}" type="pres">
      <dgm:prSet presAssocID="{D5DADD58-467E-4D26-84A5-D80F5152FA28}" presName="parentText" presStyleLbl="node1" presStyleIdx="1" presStyleCnt="5">
        <dgm:presLayoutVars>
          <dgm:chMax val="0"/>
          <dgm:bulletEnabled val="1"/>
        </dgm:presLayoutVars>
      </dgm:prSet>
      <dgm:spPr/>
    </dgm:pt>
    <dgm:pt modelId="{ADC1E419-1BC8-45DC-B01A-D5422E40E4E7}" type="pres">
      <dgm:prSet presAssocID="{0FF456D0-A902-485B-A031-ECACA18ADD77}" presName="spacer" presStyleCnt="0"/>
      <dgm:spPr/>
    </dgm:pt>
    <dgm:pt modelId="{3CC3B796-13DB-4F5E-A11F-AE57E556646C}" type="pres">
      <dgm:prSet presAssocID="{E005FB36-89D7-4258-816C-E8D353F8EA1A}" presName="parentText" presStyleLbl="node1" presStyleIdx="2" presStyleCnt="5">
        <dgm:presLayoutVars>
          <dgm:chMax val="0"/>
          <dgm:bulletEnabled val="1"/>
        </dgm:presLayoutVars>
      </dgm:prSet>
      <dgm:spPr/>
    </dgm:pt>
    <dgm:pt modelId="{4FF020E9-8CBB-491B-B255-2679CFDC5D93}" type="pres">
      <dgm:prSet presAssocID="{A231A048-8C1B-44E2-B8FD-C8FBA95A9B25}" presName="spacer" presStyleCnt="0"/>
      <dgm:spPr/>
    </dgm:pt>
    <dgm:pt modelId="{83B0CD9D-E622-4F0D-9424-D99C7F4237B5}" type="pres">
      <dgm:prSet presAssocID="{D114B176-1A47-4051-94A9-CA851CF003AB}" presName="parentText" presStyleLbl="node1" presStyleIdx="3" presStyleCnt="5">
        <dgm:presLayoutVars>
          <dgm:chMax val="0"/>
          <dgm:bulletEnabled val="1"/>
        </dgm:presLayoutVars>
      </dgm:prSet>
      <dgm:spPr/>
    </dgm:pt>
    <dgm:pt modelId="{97A6F0F4-6CCB-4F1C-9EFC-2C882DE02784}" type="pres">
      <dgm:prSet presAssocID="{0F7F34FD-1CC8-49A9-9C57-003DAA7D5642}" presName="spacer" presStyleCnt="0"/>
      <dgm:spPr/>
    </dgm:pt>
    <dgm:pt modelId="{3DA26CC4-D8F1-4A6B-82CC-5A44C394D28B}" type="pres">
      <dgm:prSet presAssocID="{8B6CB547-DEA5-4711-97C1-0A2EB079E227}" presName="parentText" presStyleLbl="node1" presStyleIdx="4" presStyleCnt="5">
        <dgm:presLayoutVars>
          <dgm:chMax val="0"/>
          <dgm:bulletEnabled val="1"/>
        </dgm:presLayoutVars>
      </dgm:prSet>
      <dgm:spPr/>
    </dgm:pt>
  </dgm:ptLst>
  <dgm:cxnLst>
    <dgm:cxn modelId="{1A3D2A19-3427-4C2B-9EEB-772384998005}" srcId="{FF872A67-366D-4E52-AFF1-096F4B69475C}" destId="{E005FB36-89D7-4258-816C-E8D353F8EA1A}" srcOrd="2" destOrd="0" parTransId="{128BBF3C-EBEE-460B-97EA-4B1E10BFEEFA}" sibTransId="{A231A048-8C1B-44E2-B8FD-C8FBA95A9B25}"/>
    <dgm:cxn modelId="{6474D830-0B62-419B-B92B-B25E609E460D}" srcId="{FF872A67-366D-4E52-AFF1-096F4B69475C}" destId="{D114B176-1A47-4051-94A9-CA851CF003AB}" srcOrd="3" destOrd="0" parTransId="{AF06C84A-AE4D-4781-AB24-0DCC67C9DCF6}" sibTransId="{0F7F34FD-1CC8-49A9-9C57-003DAA7D5642}"/>
    <dgm:cxn modelId="{9997946D-CC18-460E-8356-9717B5719463}" type="presOf" srcId="{FF872A67-366D-4E52-AFF1-096F4B69475C}" destId="{3B373605-24CD-4C6B-8F44-319DE0C9D59D}" srcOrd="0" destOrd="0" presId="urn:microsoft.com/office/officeart/2005/8/layout/vList2"/>
    <dgm:cxn modelId="{45D2D996-8C7F-40BC-95B7-D48BCE95CC67}" type="presOf" srcId="{D114B176-1A47-4051-94A9-CA851CF003AB}" destId="{83B0CD9D-E622-4F0D-9424-D99C7F4237B5}" srcOrd="0" destOrd="0" presId="urn:microsoft.com/office/officeart/2005/8/layout/vList2"/>
    <dgm:cxn modelId="{79B236A0-7A75-4696-814B-CD75FF4E0888}" srcId="{FF872A67-366D-4E52-AFF1-096F4B69475C}" destId="{10F3E9F3-761D-4634-BB7A-A5AD72568410}" srcOrd="0" destOrd="0" parTransId="{69B96871-996C-4122-9E3F-D89BA6DAD704}" sibTransId="{2E4FC127-749C-44D2-B14F-2C300C70467F}"/>
    <dgm:cxn modelId="{BCDDE9BD-E171-42C9-AB9E-23E35304DF24}" srcId="{FF872A67-366D-4E52-AFF1-096F4B69475C}" destId="{D5DADD58-467E-4D26-84A5-D80F5152FA28}" srcOrd="1" destOrd="0" parTransId="{1F1E3EFF-0E04-4791-AEF0-85C7E2A071B0}" sibTransId="{0FF456D0-A902-485B-A031-ECACA18ADD77}"/>
    <dgm:cxn modelId="{B22297CC-C6D3-48A6-87F6-072F1E49D54C}" type="presOf" srcId="{D5DADD58-467E-4D26-84A5-D80F5152FA28}" destId="{D2534E17-5E47-46A2-9B5C-69122D26A9C5}" srcOrd="0" destOrd="0" presId="urn:microsoft.com/office/officeart/2005/8/layout/vList2"/>
    <dgm:cxn modelId="{A4FC7BCD-958D-4FED-A3F9-7DCF45595A04}" type="presOf" srcId="{10F3E9F3-761D-4634-BB7A-A5AD72568410}" destId="{6FFB6DC2-2577-40A1-AE01-2FBFBF9A9019}" srcOrd="0" destOrd="0" presId="urn:microsoft.com/office/officeart/2005/8/layout/vList2"/>
    <dgm:cxn modelId="{435972D4-5158-4736-8A89-929B358D1C43}" type="presOf" srcId="{8B6CB547-DEA5-4711-97C1-0A2EB079E227}" destId="{3DA26CC4-D8F1-4A6B-82CC-5A44C394D28B}" srcOrd="0" destOrd="0" presId="urn:microsoft.com/office/officeart/2005/8/layout/vList2"/>
    <dgm:cxn modelId="{60507ADC-B26E-45EA-AF7D-5A6CE0D4D8BB}" type="presOf" srcId="{E005FB36-89D7-4258-816C-E8D353F8EA1A}" destId="{3CC3B796-13DB-4F5E-A11F-AE57E556646C}" srcOrd="0" destOrd="0" presId="urn:microsoft.com/office/officeart/2005/8/layout/vList2"/>
    <dgm:cxn modelId="{6E39FEFB-2A34-4FDB-B412-5EABB2A8E27D}" srcId="{FF872A67-366D-4E52-AFF1-096F4B69475C}" destId="{8B6CB547-DEA5-4711-97C1-0A2EB079E227}" srcOrd="4" destOrd="0" parTransId="{4F0FB01E-0408-4FE5-9DCB-36463F2478A6}" sibTransId="{F1E0FB71-2DE7-4B84-9291-A5B42FEA10D5}"/>
    <dgm:cxn modelId="{6BAA27FF-1EA2-485E-8405-8B537E3B9039}" type="presParOf" srcId="{3B373605-24CD-4C6B-8F44-319DE0C9D59D}" destId="{6FFB6DC2-2577-40A1-AE01-2FBFBF9A9019}" srcOrd="0" destOrd="0" presId="urn:microsoft.com/office/officeart/2005/8/layout/vList2"/>
    <dgm:cxn modelId="{48EA3BDB-49C2-4C3E-B037-32B4A915BEAF}" type="presParOf" srcId="{3B373605-24CD-4C6B-8F44-319DE0C9D59D}" destId="{D93B87AC-91DE-43D8-A4B6-F5765F34A86C}" srcOrd="1" destOrd="0" presId="urn:microsoft.com/office/officeart/2005/8/layout/vList2"/>
    <dgm:cxn modelId="{9A41A096-0E1F-4D59-876F-4204F2427885}" type="presParOf" srcId="{3B373605-24CD-4C6B-8F44-319DE0C9D59D}" destId="{D2534E17-5E47-46A2-9B5C-69122D26A9C5}" srcOrd="2" destOrd="0" presId="urn:microsoft.com/office/officeart/2005/8/layout/vList2"/>
    <dgm:cxn modelId="{FC9B4FE2-FAEF-4C4F-92E0-497DBC3B77BF}" type="presParOf" srcId="{3B373605-24CD-4C6B-8F44-319DE0C9D59D}" destId="{ADC1E419-1BC8-45DC-B01A-D5422E40E4E7}" srcOrd="3" destOrd="0" presId="urn:microsoft.com/office/officeart/2005/8/layout/vList2"/>
    <dgm:cxn modelId="{2642EA30-384B-4BDC-95B2-A1A4B728B920}" type="presParOf" srcId="{3B373605-24CD-4C6B-8F44-319DE0C9D59D}" destId="{3CC3B796-13DB-4F5E-A11F-AE57E556646C}" srcOrd="4" destOrd="0" presId="urn:microsoft.com/office/officeart/2005/8/layout/vList2"/>
    <dgm:cxn modelId="{B9F29B3D-41FB-44A1-9D7C-CB4424615341}" type="presParOf" srcId="{3B373605-24CD-4C6B-8F44-319DE0C9D59D}" destId="{4FF020E9-8CBB-491B-B255-2679CFDC5D93}" srcOrd="5" destOrd="0" presId="urn:microsoft.com/office/officeart/2005/8/layout/vList2"/>
    <dgm:cxn modelId="{E873A9D8-791E-4283-9990-7EA02010C873}" type="presParOf" srcId="{3B373605-24CD-4C6B-8F44-319DE0C9D59D}" destId="{83B0CD9D-E622-4F0D-9424-D99C7F4237B5}" srcOrd="6" destOrd="0" presId="urn:microsoft.com/office/officeart/2005/8/layout/vList2"/>
    <dgm:cxn modelId="{E46DBCBE-040F-4D51-8F53-34BD9F1133EB}" type="presParOf" srcId="{3B373605-24CD-4C6B-8F44-319DE0C9D59D}" destId="{97A6F0F4-6CCB-4F1C-9EFC-2C882DE02784}" srcOrd="7" destOrd="0" presId="urn:microsoft.com/office/officeart/2005/8/layout/vList2"/>
    <dgm:cxn modelId="{67DEF5CD-8160-43E4-8996-0EFE62B4CBE4}" type="presParOf" srcId="{3B373605-24CD-4C6B-8F44-319DE0C9D59D}" destId="{3DA26CC4-D8F1-4A6B-82CC-5A44C394D28B}"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F1E24BD-A7AB-46D5-8F7F-4CE161D70019}"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86DCE581-BFEB-4CA2-A746-1FD3D3544FC1}">
      <dgm:prSet/>
      <dgm:spPr/>
      <dgm:t>
        <a:bodyPr/>
        <a:lstStyle/>
        <a:p>
          <a:r>
            <a:rPr lang="en-US" dirty="0">
              <a:solidFill>
                <a:schemeClr val="tx1"/>
              </a:solidFill>
            </a:rPr>
            <a:t>Two additional driveway projects were identified;</a:t>
          </a:r>
        </a:p>
      </dgm:t>
    </dgm:pt>
    <dgm:pt modelId="{D78F84AB-3A0D-48E4-8513-7B141B1990E2}" type="parTrans" cxnId="{57F0D299-57F9-47AF-9F52-770996B35E62}">
      <dgm:prSet/>
      <dgm:spPr/>
      <dgm:t>
        <a:bodyPr/>
        <a:lstStyle/>
        <a:p>
          <a:endParaRPr lang="en-US"/>
        </a:p>
      </dgm:t>
    </dgm:pt>
    <dgm:pt modelId="{C4D6AC61-31A5-43A3-86A1-A873429B9B6C}" type="sibTrans" cxnId="{57F0D299-57F9-47AF-9F52-770996B35E62}">
      <dgm:prSet/>
      <dgm:spPr/>
      <dgm:t>
        <a:bodyPr/>
        <a:lstStyle/>
        <a:p>
          <a:endParaRPr lang="en-US"/>
        </a:p>
      </dgm:t>
    </dgm:pt>
    <dgm:pt modelId="{40F6EA29-7601-4FC9-9497-71917026B772}">
      <dgm:prSet/>
      <dgm:spPr/>
      <dgm:t>
        <a:bodyPr/>
        <a:lstStyle/>
        <a:p>
          <a:r>
            <a:rPr lang="en-US" dirty="0">
              <a:solidFill>
                <a:schemeClr val="tx1"/>
              </a:solidFill>
            </a:rPr>
            <a:t>One project was for the son-in-Law of the RBC District 3 Rep. (Kathy Goodwin) and the other was for the prior RBC Executive Assistant (Desirae </a:t>
          </a:r>
          <a:r>
            <a:rPr lang="en-US" dirty="0" err="1">
              <a:solidFill>
                <a:schemeClr val="tx1"/>
              </a:solidFill>
            </a:rPr>
            <a:t>Stalberger</a:t>
          </a:r>
          <a:r>
            <a:rPr lang="en-US" dirty="0">
              <a:solidFill>
                <a:schemeClr val="tx1"/>
              </a:solidFill>
            </a:rPr>
            <a:t>);</a:t>
          </a:r>
        </a:p>
      </dgm:t>
    </dgm:pt>
    <dgm:pt modelId="{D4121B51-48BB-4279-9E93-FA9D9CCF1194}" type="parTrans" cxnId="{FC7003D9-E56A-46D7-A4EB-AC378005E2AA}">
      <dgm:prSet/>
      <dgm:spPr/>
      <dgm:t>
        <a:bodyPr/>
        <a:lstStyle/>
        <a:p>
          <a:endParaRPr lang="en-US"/>
        </a:p>
      </dgm:t>
    </dgm:pt>
    <dgm:pt modelId="{FD3347E6-A3F2-4FD3-BEF1-F2F3EB6ADE79}" type="sibTrans" cxnId="{FC7003D9-E56A-46D7-A4EB-AC378005E2AA}">
      <dgm:prSet/>
      <dgm:spPr/>
      <dgm:t>
        <a:bodyPr/>
        <a:lstStyle/>
        <a:p>
          <a:endParaRPr lang="en-US"/>
        </a:p>
      </dgm:t>
    </dgm:pt>
    <dgm:pt modelId="{94C11D52-939C-432A-8282-9B571FBAE3D0}">
      <dgm:prSet/>
      <dgm:spPr/>
      <dgm:t>
        <a:bodyPr/>
        <a:lstStyle/>
        <a:p>
          <a:r>
            <a:rPr lang="en-US" dirty="0">
              <a:solidFill>
                <a:schemeClr val="tx1"/>
              </a:solidFill>
            </a:rPr>
            <a:t>The projected cost on the first driveway was $2,958.76, but the actual cost was 1,160.45.</a:t>
          </a:r>
        </a:p>
      </dgm:t>
    </dgm:pt>
    <dgm:pt modelId="{FC57A416-B9EF-4176-A21D-59C520156411}" type="parTrans" cxnId="{D27A019D-5206-4D09-BBBB-63C8EB5CFF0C}">
      <dgm:prSet/>
      <dgm:spPr/>
      <dgm:t>
        <a:bodyPr/>
        <a:lstStyle/>
        <a:p>
          <a:endParaRPr lang="en-US"/>
        </a:p>
      </dgm:t>
    </dgm:pt>
    <dgm:pt modelId="{49408291-1055-4A27-9AA6-E9204CE86CE0}" type="sibTrans" cxnId="{D27A019D-5206-4D09-BBBB-63C8EB5CFF0C}">
      <dgm:prSet/>
      <dgm:spPr/>
      <dgm:t>
        <a:bodyPr/>
        <a:lstStyle/>
        <a:p>
          <a:endParaRPr lang="en-US"/>
        </a:p>
      </dgm:t>
    </dgm:pt>
    <dgm:pt modelId="{7E10D8D4-DB68-4DFF-AE36-86E775516C01}">
      <dgm:prSet/>
      <dgm:spPr/>
      <dgm:t>
        <a:bodyPr/>
        <a:lstStyle/>
        <a:p>
          <a:r>
            <a:rPr lang="en-US" dirty="0">
              <a:solidFill>
                <a:schemeClr val="tx1"/>
              </a:solidFill>
            </a:rPr>
            <a:t>The OGP investigator was told that they did not think the person was 55 so they would be responsible for the cost of 1,160.45 for maintenance cost. </a:t>
          </a:r>
        </a:p>
      </dgm:t>
    </dgm:pt>
    <dgm:pt modelId="{DAEF7AA1-E846-4852-8D8E-359195E99182}" type="parTrans" cxnId="{E4C321A0-4027-4BC0-9E57-D0DE28FB1927}">
      <dgm:prSet/>
      <dgm:spPr/>
      <dgm:t>
        <a:bodyPr/>
        <a:lstStyle/>
        <a:p>
          <a:endParaRPr lang="en-US"/>
        </a:p>
      </dgm:t>
    </dgm:pt>
    <dgm:pt modelId="{78E81632-C4E6-4216-A6BA-527AB23D02CB}" type="sibTrans" cxnId="{E4C321A0-4027-4BC0-9E57-D0DE28FB1927}">
      <dgm:prSet/>
      <dgm:spPr/>
      <dgm:t>
        <a:bodyPr/>
        <a:lstStyle/>
        <a:p>
          <a:endParaRPr lang="en-US"/>
        </a:p>
      </dgm:t>
    </dgm:pt>
    <dgm:pt modelId="{0C93F027-D78B-4C1B-A353-4B7F48C922B8}" type="pres">
      <dgm:prSet presAssocID="{4F1E24BD-A7AB-46D5-8F7F-4CE161D70019}" presName="linear" presStyleCnt="0">
        <dgm:presLayoutVars>
          <dgm:animLvl val="lvl"/>
          <dgm:resizeHandles val="exact"/>
        </dgm:presLayoutVars>
      </dgm:prSet>
      <dgm:spPr/>
    </dgm:pt>
    <dgm:pt modelId="{B16ECA74-EBF8-47CC-BDD0-2F7DF34066A2}" type="pres">
      <dgm:prSet presAssocID="{86DCE581-BFEB-4CA2-A746-1FD3D3544FC1}" presName="parentText" presStyleLbl="node1" presStyleIdx="0" presStyleCnt="4">
        <dgm:presLayoutVars>
          <dgm:chMax val="0"/>
          <dgm:bulletEnabled val="1"/>
        </dgm:presLayoutVars>
      </dgm:prSet>
      <dgm:spPr/>
    </dgm:pt>
    <dgm:pt modelId="{61171511-C908-4E67-BCDD-9366E8A105F1}" type="pres">
      <dgm:prSet presAssocID="{C4D6AC61-31A5-43A3-86A1-A873429B9B6C}" presName="spacer" presStyleCnt="0"/>
      <dgm:spPr/>
    </dgm:pt>
    <dgm:pt modelId="{D5268DCD-B964-433E-9B61-D143EC4066D4}" type="pres">
      <dgm:prSet presAssocID="{40F6EA29-7601-4FC9-9497-71917026B772}" presName="parentText" presStyleLbl="node1" presStyleIdx="1" presStyleCnt="4">
        <dgm:presLayoutVars>
          <dgm:chMax val="0"/>
          <dgm:bulletEnabled val="1"/>
        </dgm:presLayoutVars>
      </dgm:prSet>
      <dgm:spPr/>
    </dgm:pt>
    <dgm:pt modelId="{186183F5-6095-454F-8C64-7FDE30C68750}" type="pres">
      <dgm:prSet presAssocID="{FD3347E6-A3F2-4FD3-BEF1-F2F3EB6ADE79}" presName="spacer" presStyleCnt="0"/>
      <dgm:spPr/>
    </dgm:pt>
    <dgm:pt modelId="{0933F409-24D0-4A13-8116-8CF17249341C}" type="pres">
      <dgm:prSet presAssocID="{94C11D52-939C-432A-8282-9B571FBAE3D0}" presName="parentText" presStyleLbl="node1" presStyleIdx="2" presStyleCnt="4">
        <dgm:presLayoutVars>
          <dgm:chMax val="0"/>
          <dgm:bulletEnabled val="1"/>
        </dgm:presLayoutVars>
      </dgm:prSet>
      <dgm:spPr/>
    </dgm:pt>
    <dgm:pt modelId="{F12D325B-0A28-41C7-BE9E-C289DD6BAB2A}" type="pres">
      <dgm:prSet presAssocID="{49408291-1055-4A27-9AA6-E9204CE86CE0}" presName="spacer" presStyleCnt="0"/>
      <dgm:spPr/>
    </dgm:pt>
    <dgm:pt modelId="{A4DE80A8-B433-40F3-B61F-E64238E88590}" type="pres">
      <dgm:prSet presAssocID="{7E10D8D4-DB68-4DFF-AE36-86E775516C01}" presName="parentText" presStyleLbl="node1" presStyleIdx="3" presStyleCnt="4">
        <dgm:presLayoutVars>
          <dgm:chMax val="0"/>
          <dgm:bulletEnabled val="1"/>
        </dgm:presLayoutVars>
      </dgm:prSet>
      <dgm:spPr/>
    </dgm:pt>
  </dgm:ptLst>
  <dgm:cxnLst>
    <dgm:cxn modelId="{4A6E0A15-0678-48C4-BA8F-7A6BA29A1FD3}" type="presOf" srcId="{40F6EA29-7601-4FC9-9497-71917026B772}" destId="{D5268DCD-B964-433E-9B61-D143EC4066D4}" srcOrd="0" destOrd="0" presId="urn:microsoft.com/office/officeart/2005/8/layout/vList2"/>
    <dgm:cxn modelId="{7C40EA74-C829-40E2-9867-2D606BCF8872}" type="presOf" srcId="{86DCE581-BFEB-4CA2-A746-1FD3D3544FC1}" destId="{B16ECA74-EBF8-47CC-BDD0-2F7DF34066A2}" srcOrd="0" destOrd="0" presId="urn:microsoft.com/office/officeart/2005/8/layout/vList2"/>
    <dgm:cxn modelId="{20408056-DAC1-4B20-B6B5-4379BE31866A}" type="presOf" srcId="{7E10D8D4-DB68-4DFF-AE36-86E775516C01}" destId="{A4DE80A8-B433-40F3-B61F-E64238E88590}" srcOrd="0" destOrd="0" presId="urn:microsoft.com/office/officeart/2005/8/layout/vList2"/>
    <dgm:cxn modelId="{57F0D299-57F9-47AF-9F52-770996B35E62}" srcId="{4F1E24BD-A7AB-46D5-8F7F-4CE161D70019}" destId="{86DCE581-BFEB-4CA2-A746-1FD3D3544FC1}" srcOrd="0" destOrd="0" parTransId="{D78F84AB-3A0D-48E4-8513-7B141B1990E2}" sibTransId="{C4D6AC61-31A5-43A3-86A1-A873429B9B6C}"/>
    <dgm:cxn modelId="{D27A019D-5206-4D09-BBBB-63C8EB5CFF0C}" srcId="{4F1E24BD-A7AB-46D5-8F7F-4CE161D70019}" destId="{94C11D52-939C-432A-8282-9B571FBAE3D0}" srcOrd="2" destOrd="0" parTransId="{FC57A416-B9EF-4176-A21D-59C520156411}" sibTransId="{49408291-1055-4A27-9AA6-E9204CE86CE0}"/>
    <dgm:cxn modelId="{E4C321A0-4027-4BC0-9E57-D0DE28FB1927}" srcId="{4F1E24BD-A7AB-46D5-8F7F-4CE161D70019}" destId="{7E10D8D4-DB68-4DFF-AE36-86E775516C01}" srcOrd="3" destOrd="0" parTransId="{DAEF7AA1-E846-4852-8D8E-359195E99182}" sibTransId="{78E81632-C4E6-4216-A6BA-527AB23D02CB}"/>
    <dgm:cxn modelId="{FC7003D9-E56A-46D7-A4EB-AC378005E2AA}" srcId="{4F1E24BD-A7AB-46D5-8F7F-4CE161D70019}" destId="{40F6EA29-7601-4FC9-9497-71917026B772}" srcOrd="1" destOrd="0" parTransId="{D4121B51-48BB-4279-9E93-FA9D9CCF1194}" sibTransId="{FD3347E6-A3F2-4FD3-BEF1-F2F3EB6ADE79}"/>
    <dgm:cxn modelId="{698644E1-77C5-4E02-82AE-3298276F4CC8}" type="presOf" srcId="{4F1E24BD-A7AB-46D5-8F7F-4CE161D70019}" destId="{0C93F027-D78B-4C1B-A353-4B7F48C922B8}" srcOrd="0" destOrd="0" presId="urn:microsoft.com/office/officeart/2005/8/layout/vList2"/>
    <dgm:cxn modelId="{2B7D5BF8-6462-41E5-83A5-BD4436130E91}" type="presOf" srcId="{94C11D52-939C-432A-8282-9B571FBAE3D0}" destId="{0933F409-24D0-4A13-8116-8CF17249341C}" srcOrd="0" destOrd="0" presId="urn:microsoft.com/office/officeart/2005/8/layout/vList2"/>
    <dgm:cxn modelId="{EC8C9949-8D8C-4972-A5AD-4628124BEC01}" type="presParOf" srcId="{0C93F027-D78B-4C1B-A353-4B7F48C922B8}" destId="{B16ECA74-EBF8-47CC-BDD0-2F7DF34066A2}" srcOrd="0" destOrd="0" presId="urn:microsoft.com/office/officeart/2005/8/layout/vList2"/>
    <dgm:cxn modelId="{080DE108-D99B-4C41-A408-97B298612382}" type="presParOf" srcId="{0C93F027-D78B-4C1B-A353-4B7F48C922B8}" destId="{61171511-C908-4E67-BCDD-9366E8A105F1}" srcOrd="1" destOrd="0" presId="urn:microsoft.com/office/officeart/2005/8/layout/vList2"/>
    <dgm:cxn modelId="{991EB831-682B-4E13-8092-B106D913F593}" type="presParOf" srcId="{0C93F027-D78B-4C1B-A353-4B7F48C922B8}" destId="{D5268DCD-B964-433E-9B61-D143EC4066D4}" srcOrd="2" destOrd="0" presId="urn:microsoft.com/office/officeart/2005/8/layout/vList2"/>
    <dgm:cxn modelId="{1C3D90FB-19CF-4168-B584-CBC41B740EB9}" type="presParOf" srcId="{0C93F027-D78B-4C1B-A353-4B7F48C922B8}" destId="{186183F5-6095-454F-8C64-7FDE30C68750}" srcOrd="3" destOrd="0" presId="urn:microsoft.com/office/officeart/2005/8/layout/vList2"/>
    <dgm:cxn modelId="{1AFC7A8C-70AD-41D7-9A2B-6F46A3290B9F}" type="presParOf" srcId="{0C93F027-D78B-4C1B-A353-4B7F48C922B8}" destId="{0933F409-24D0-4A13-8116-8CF17249341C}" srcOrd="4" destOrd="0" presId="urn:microsoft.com/office/officeart/2005/8/layout/vList2"/>
    <dgm:cxn modelId="{ED29FEFC-937C-4080-852E-01C06C189CED}" type="presParOf" srcId="{0C93F027-D78B-4C1B-A353-4B7F48C922B8}" destId="{F12D325B-0A28-41C7-BE9E-C289DD6BAB2A}" srcOrd="5" destOrd="0" presId="urn:microsoft.com/office/officeart/2005/8/layout/vList2"/>
    <dgm:cxn modelId="{CA68AD8C-B5E9-4187-84AD-2AC809167A4A}" type="presParOf" srcId="{0C93F027-D78B-4C1B-A353-4B7F48C922B8}" destId="{A4DE80A8-B433-40F3-B61F-E64238E8859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0125EC8-F785-41DF-9862-DA631B3975E4}"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2673894B-40EA-4212-BE94-FD46CF60E0AD}">
      <dgm:prSet/>
      <dgm:spPr/>
      <dgm:t>
        <a:bodyPr/>
        <a:lstStyle/>
        <a:p>
          <a:r>
            <a:rPr lang="en-US" dirty="0">
              <a:solidFill>
                <a:schemeClr val="tx1"/>
              </a:solidFill>
            </a:rPr>
            <a:t>Used equipment purchased after the 2016 driveway project was completed. </a:t>
          </a:r>
        </a:p>
      </dgm:t>
    </dgm:pt>
    <dgm:pt modelId="{408E2E3F-9227-4FA6-A921-CEBD55E05D96}" type="parTrans" cxnId="{0676D692-32E3-4E55-B260-9C20DEED4C60}">
      <dgm:prSet/>
      <dgm:spPr/>
      <dgm:t>
        <a:bodyPr/>
        <a:lstStyle/>
        <a:p>
          <a:endParaRPr lang="en-US"/>
        </a:p>
      </dgm:t>
    </dgm:pt>
    <dgm:pt modelId="{5F16D4FF-821A-4292-B292-29A517D1900F}" type="sibTrans" cxnId="{0676D692-32E3-4E55-B260-9C20DEED4C60}">
      <dgm:prSet/>
      <dgm:spPr/>
      <dgm:t>
        <a:bodyPr/>
        <a:lstStyle/>
        <a:p>
          <a:endParaRPr lang="en-US"/>
        </a:p>
      </dgm:t>
    </dgm:pt>
    <dgm:pt modelId="{5F9C3399-5B31-4B43-8DE7-D9A99CDE922B}">
      <dgm:prSet/>
      <dgm:spPr/>
      <dgm:t>
        <a:bodyPr/>
        <a:lstStyle/>
        <a:p>
          <a:r>
            <a:rPr lang="en-US" dirty="0">
              <a:solidFill>
                <a:schemeClr val="tx1"/>
              </a:solidFill>
            </a:rPr>
            <a:t>The Public Works Direct recalling the cost of one piece of equipment around $47,000.00. </a:t>
          </a:r>
        </a:p>
      </dgm:t>
    </dgm:pt>
    <dgm:pt modelId="{D29E51F1-0448-4771-A903-AD06AE33DDE7}" type="parTrans" cxnId="{7FB6DAA3-FC1F-4F2E-8E2B-7B01991CC237}">
      <dgm:prSet/>
      <dgm:spPr/>
      <dgm:t>
        <a:bodyPr/>
        <a:lstStyle/>
        <a:p>
          <a:endParaRPr lang="en-US"/>
        </a:p>
      </dgm:t>
    </dgm:pt>
    <dgm:pt modelId="{49517DBD-9E30-43DA-B13D-194BEDF9FFC0}" type="sibTrans" cxnId="{7FB6DAA3-FC1F-4F2E-8E2B-7B01991CC237}">
      <dgm:prSet/>
      <dgm:spPr/>
      <dgm:t>
        <a:bodyPr/>
        <a:lstStyle/>
        <a:p>
          <a:endParaRPr lang="en-US"/>
        </a:p>
      </dgm:t>
    </dgm:pt>
    <dgm:pt modelId="{A623B8B5-FA13-4D05-A1D7-94BBFD2DA174}">
      <dgm:prSet/>
      <dgm:spPr/>
      <dgm:t>
        <a:bodyPr/>
        <a:lstStyle/>
        <a:p>
          <a:r>
            <a:rPr lang="en-US" dirty="0">
              <a:solidFill>
                <a:schemeClr val="tx1"/>
              </a:solidFill>
            </a:rPr>
            <a:t>The crew deemed it unusable and took it to a dealer to trade in for a value of $10,000.00.</a:t>
          </a:r>
        </a:p>
      </dgm:t>
    </dgm:pt>
    <dgm:pt modelId="{D3F0165C-33FB-4D4C-B071-4DEFC1ABF66B}" type="parTrans" cxnId="{DD0B8D0B-6BBB-425A-B811-716C0B29FF85}">
      <dgm:prSet/>
      <dgm:spPr/>
      <dgm:t>
        <a:bodyPr/>
        <a:lstStyle/>
        <a:p>
          <a:endParaRPr lang="en-US"/>
        </a:p>
      </dgm:t>
    </dgm:pt>
    <dgm:pt modelId="{6A91FCAC-6FEB-4AD7-A3A7-919F5910EFB6}" type="sibTrans" cxnId="{DD0B8D0B-6BBB-425A-B811-716C0B29FF85}">
      <dgm:prSet/>
      <dgm:spPr/>
      <dgm:t>
        <a:bodyPr/>
        <a:lstStyle/>
        <a:p>
          <a:endParaRPr lang="en-US"/>
        </a:p>
      </dgm:t>
    </dgm:pt>
    <dgm:pt modelId="{F7208C2B-D111-45EB-B619-D15096A8DEA0}" type="pres">
      <dgm:prSet presAssocID="{50125EC8-F785-41DF-9862-DA631B3975E4}" presName="linear" presStyleCnt="0">
        <dgm:presLayoutVars>
          <dgm:animLvl val="lvl"/>
          <dgm:resizeHandles val="exact"/>
        </dgm:presLayoutVars>
      </dgm:prSet>
      <dgm:spPr/>
    </dgm:pt>
    <dgm:pt modelId="{202BABA4-1DF9-4E9E-BAC0-9CC10653CF89}" type="pres">
      <dgm:prSet presAssocID="{2673894B-40EA-4212-BE94-FD46CF60E0AD}" presName="parentText" presStyleLbl="node1" presStyleIdx="0" presStyleCnt="3">
        <dgm:presLayoutVars>
          <dgm:chMax val="0"/>
          <dgm:bulletEnabled val="1"/>
        </dgm:presLayoutVars>
      </dgm:prSet>
      <dgm:spPr/>
    </dgm:pt>
    <dgm:pt modelId="{1A4FF04B-DC4B-49D0-9525-DFDEDC786005}" type="pres">
      <dgm:prSet presAssocID="{5F16D4FF-821A-4292-B292-29A517D1900F}" presName="spacer" presStyleCnt="0"/>
      <dgm:spPr/>
    </dgm:pt>
    <dgm:pt modelId="{C0A3C92C-C33F-4B18-98B5-19D89EF15603}" type="pres">
      <dgm:prSet presAssocID="{5F9C3399-5B31-4B43-8DE7-D9A99CDE922B}" presName="parentText" presStyleLbl="node1" presStyleIdx="1" presStyleCnt="3">
        <dgm:presLayoutVars>
          <dgm:chMax val="0"/>
          <dgm:bulletEnabled val="1"/>
        </dgm:presLayoutVars>
      </dgm:prSet>
      <dgm:spPr/>
    </dgm:pt>
    <dgm:pt modelId="{E975424A-800B-445A-A8FD-774FAB2A9039}" type="pres">
      <dgm:prSet presAssocID="{49517DBD-9E30-43DA-B13D-194BEDF9FFC0}" presName="spacer" presStyleCnt="0"/>
      <dgm:spPr/>
    </dgm:pt>
    <dgm:pt modelId="{052BB9D9-0BE2-4B7D-9F6F-E6DFEE4D8E54}" type="pres">
      <dgm:prSet presAssocID="{A623B8B5-FA13-4D05-A1D7-94BBFD2DA174}" presName="parentText" presStyleLbl="node1" presStyleIdx="2" presStyleCnt="3">
        <dgm:presLayoutVars>
          <dgm:chMax val="0"/>
          <dgm:bulletEnabled val="1"/>
        </dgm:presLayoutVars>
      </dgm:prSet>
      <dgm:spPr/>
    </dgm:pt>
  </dgm:ptLst>
  <dgm:cxnLst>
    <dgm:cxn modelId="{F164AD09-841B-4C63-A629-D0D08BEE2F33}" type="presOf" srcId="{2673894B-40EA-4212-BE94-FD46CF60E0AD}" destId="{202BABA4-1DF9-4E9E-BAC0-9CC10653CF89}" srcOrd="0" destOrd="0" presId="urn:microsoft.com/office/officeart/2005/8/layout/vList2"/>
    <dgm:cxn modelId="{DD0B8D0B-6BBB-425A-B811-716C0B29FF85}" srcId="{50125EC8-F785-41DF-9862-DA631B3975E4}" destId="{A623B8B5-FA13-4D05-A1D7-94BBFD2DA174}" srcOrd="2" destOrd="0" parTransId="{D3F0165C-33FB-4D4C-B071-4DEFC1ABF66B}" sibTransId="{6A91FCAC-6FEB-4AD7-A3A7-919F5910EFB6}"/>
    <dgm:cxn modelId="{FD657119-58FD-447F-BB71-56F22942FE9B}" type="presOf" srcId="{A623B8B5-FA13-4D05-A1D7-94BBFD2DA174}" destId="{052BB9D9-0BE2-4B7D-9F6F-E6DFEE4D8E54}" srcOrd="0" destOrd="0" presId="urn:microsoft.com/office/officeart/2005/8/layout/vList2"/>
    <dgm:cxn modelId="{6B8C388E-5208-4253-B0AA-B15E11DC5FA8}" type="presOf" srcId="{50125EC8-F785-41DF-9862-DA631B3975E4}" destId="{F7208C2B-D111-45EB-B619-D15096A8DEA0}" srcOrd="0" destOrd="0" presId="urn:microsoft.com/office/officeart/2005/8/layout/vList2"/>
    <dgm:cxn modelId="{0676D692-32E3-4E55-B260-9C20DEED4C60}" srcId="{50125EC8-F785-41DF-9862-DA631B3975E4}" destId="{2673894B-40EA-4212-BE94-FD46CF60E0AD}" srcOrd="0" destOrd="0" parTransId="{408E2E3F-9227-4FA6-A921-CEBD55E05D96}" sibTransId="{5F16D4FF-821A-4292-B292-29A517D1900F}"/>
    <dgm:cxn modelId="{7FB6DAA3-FC1F-4F2E-8E2B-7B01991CC237}" srcId="{50125EC8-F785-41DF-9862-DA631B3975E4}" destId="{5F9C3399-5B31-4B43-8DE7-D9A99CDE922B}" srcOrd="1" destOrd="0" parTransId="{D29E51F1-0448-4771-A903-AD06AE33DDE7}" sibTransId="{49517DBD-9E30-43DA-B13D-194BEDF9FFC0}"/>
    <dgm:cxn modelId="{8FABE4EC-245A-46DF-BBE5-F5D1F280DC2C}" type="presOf" srcId="{5F9C3399-5B31-4B43-8DE7-D9A99CDE922B}" destId="{C0A3C92C-C33F-4B18-98B5-19D89EF15603}" srcOrd="0" destOrd="0" presId="urn:microsoft.com/office/officeart/2005/8/layout/vList2"/>
    <dgm:cxn modelId="{BF730B7A-A135-4BD2-B022-9DCC5F3BCABB}" type="presParOf" srcId="{F7208C2B-D111-45EB-B619-D15096A8DEA0}" destId="{202BABA4-1DF9-4E9E-BAC0-9CC10653CF89}" srcOrd="0" destOrd="0" presId="urn:microsoft.com/office/officeart/2005/8/layout/vList2"/>
    <dgm:cxn modelId="{426D900E-7ABE-4E93-9E25-069FDF0E4610}" type="presParOf" srcId="{F7208C2B-D111-45EB-B619-D15096A8DEA0}" destId="{1A4FF04B-DC4B-49D0-9525-DFDEDC786005}" srcOrd="1" destOrd="0" presId="urn:microsoft.com/office/officeart/2005/8/layout/vList2"/>
    <dgm:cxn modelId="{B7F7EEF7-A1A8-4F55-81FD-2102D0A33A0E}" type="presParOf" srcId="{F7208C2B-D111-45EB-B619-D15096A8DEA0}" destId="{C0A3C92C-C33F-4B18-98B5-19D89EF15603}" srcOrd="2" destOrd="0" presId="urn:microsoft.com/office/officeart/2005/8/layout/vList2"/>
    <dgm:cxn modelId="{C4F65C59-845E-4CB1-9211-92215DDFF005}" type="presParOf" srcId="{F7208C2B-D111-45EB-B619-D15096A8DEA0}" destId="{E975424A-800B-445A-A8FD-774FAB2A9039}" srcOrd="3" destOrd="0" presId="urn:microsoft.com/office/officeart/2005/8/layout/vList2"/>
    <dgm:cxn modelId="{E3CCACAC-ABFC-4021-9121-ECC3314F26B4}" type="presParOf" srcId="{F7208C2B-D111-45EB-B619-D15096A8DEA0}" destId="{052BB9D9-0BE2-4B7D-9F6F-E6DFEE4D8E5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0547AB0E-92B7-4007-93B2-C927400CA33B}"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30AFBB12-9A13-48D8-8785-F824078005B6}">
      <dgm:prSet/>
      <dgm:spPr/>
      <dgm:t>
        <a:bodyPr/>
        <a:lstStyle/>
        <a:p>
          <a:r>
            <a:rPr lang="en-US" dirty="0">
              <a:solidFill>
                <a:schemeClr val="tx1"/>
              </a:solidFill>
            </a:rPr>
            <a:t>All the FY 2015 and FY 2016 RBC minutes in Executive Assistant Maria Bevins office were reviewed and no authorizing resolution has been located approving the actual driveway construction. </a:t>
          </a:r>
        </a:p>
      </dgm:t>
    </dgm:pt>
    <dgm:pt modelId="{CEF412D1-6C14-4E68-8B78-48EC5A579747}" type="parTrans" cxnId="{B02EE285-9008-4D8E-8437-96552B91CEE9}">
      <dgm:prSet/>
      <dgm:spPr/>
      <dgm:t>
        <a:bodyPr/>
        <a:lstStyle/>
        <a:p>
          <a:endParaRPr lang="en-US"/>
        </a:p>
      </dgm:t>
    </dgm:pt>
    <dgm:pt modelId="{B3094C28-0676-4663-AB40-85771F5CCFB1}" type="sibTrans" cxnId="{B02EE285-9008-4D8E-8437-96552B91CEE9}">
      <dgm:prSet/>
      <dgm:spPr/>
      <dgm:t>
        <a:bodyPr/>
        <a:lstStyle/>
        <a:p>
          <a:endParaRPr lang="en-US"/>
        </a:p>
      </dgm:t>
    </dgm:pt>
    <dgm:pt modelId="{B529985B-81A9-415F-8404-4BDAC17D53E1}">
      <dgm:prSet/>
      <dgm:spPr/>
      <dgm:t>
        <a:bodyPr/>
        <a:lstStyle/>
        <a:p>
          <a:r>
            <a:rPr lang="en-US" dirty="0">
              <a:solidFill>
                <a:schemeClr val="tx1"/>
              </a:solidFill>
            </a:rPr>
            <a:t>A motion for $10,000 to cover Elder driveway repair was made, seconded and approved on April 27, 2015 and the same on October 31, 2016. </a:t>
          </a:r>
        </a:p>
      </dgm:t>
    </dgm:pt>
    <dgm:pt modelId="{2DFD82E5-1D34-48C7-BC3B-C70189340806}" type="parTrans" cxnId="{59C0CC1A-6EFF-4010-A4BF-E241AB8BE7B3}">
      <dgm:prSet/>
      <dgm:spPr/>
      <dgm:t>
        <a:bodyPr/>
        <a:lstStyle/>
        <a:p>
          <a:endParaRPr lang="en-US"/>
        </a:p>
      </dgm:t>
    </dgm:pt>
    <dgm:pt modelId="{E6B77357-3C14-458F-BE5D-4D721259F860}" type="sibTrans" cxnId="{59C0CC1A-6EFF-4010-A4BF-E241AB8BE7B3}">
      <dgm:prSet/>
      <dgm:spPr/>
      <dgm:t>
        <a:bodyPr/>
        <a:lstStyle/>
        <a:p>
          <a:endParaRPr lang="en-US"/>
        </a:p>
      </dgm:t>
    </dgm:pt>
    <dgm:pt modelId="{408D90B7-6079-4BA1-A0DC-2D863FD300E9}">
      <dgm:prSet/>
      <dgm:spPr/>
      <dgm:t>
        <a:bodyPr/>
        <a:lstStyle/>
        <a:p>
          <a:r>
            <a:rPr lang="en-US" i="1" dirty="0">
              <a:solidFill>
                <a:schemeClr val="tx1"/>
              </a:solidFill>
            </a:rPr>
            <a:t>The RBC policy in place was created in response to a recognized tribal and/or member need; there was a clearly written eligibility criteria and the program as written did not discriminate by including some member and excluding other members without reasonable justification. </a:t>
          </a:r>
          <a:endParaRPr lang="en-US" dirty="0">
            <a:solidFill>
              <a:schemeClr val="tx1"/>
            </a:solidFill>
          </a:endParaRPr>
        </a:p>
      </dgm:t>
    </dgm:pt>
    <dgm:pt modelId="{28364599-3EBC-4610-9EA6-BF27D726276F}" type="parTrans" cxnId="{57672CBC-F807-4CA1-88B1-74577BDA185E}">
      <dgm:prSet/>
      <dgm:spPr/>
      <dgm:t>
        <a:bodyPr/>
        <a:lstStyle/>
        <a:p>
          <a:endParaRPr lang="en-US"/>
        </a:p>
      </dgm:t>
    </dgm:pt>
    <dgm:pt modelId="{55846246-D231-4900-ADD3-8BD0DBDB453E}" type="sibTrans" cxnId="{57672CBC-F807-4CA1-88B1-74577BDA185E}">
      <dgm:prSet/>
      <dgm:spPr/>
      <dgm:t>
        <a:bodyPr/>
        <a:lstStyle/>
        <a:p>
          <a:endParaRPr lang="en-US"/>
        </a:p>
      </dgm:t>
    </dgm:pt>
    <dgm:pt modelId="{F2CBD61B-FEB3-47F3-893B-777ED7A90777}" type="pres">
      <dgm:prSet presAssocID="{0547AB0E-92B7-4007-93B2-C927400CA33B}" presName="linear" presStyleCnt="0">
        <dgm:presLayoutVars>
          <dgm:animLvl val="lvl"/>
          <dgm:resizeHandles val="exact"/>
        </dgm:presLayoutVars>
      </dgm:prSet>
      <dgm:spPr/>
    </dgm:pt>
    <dgm:pt modelId="{1C97A6E2-968C-4D7B-B644-542CC6E4795E}" type="pres">
      <dgm:prSet presAssocID="{30AFBB12-9A13-48D8-8785-F824078005B6}" presName="parentText" presStyleLbl="node1" presStyleIdx="0" presStyleCnt="3">
        <dgm:presLayoutVars>
          <dgm:chMax val="0"/>
          <dgm:bulletEnabled val="1"/>
        </dgm:presLayoutVars>
      </dgm:prSet>
      <dgm:spPr/>
    </dgm:pt>
    <dgm:pt modelId="{174A8317-45DD-4262-BE9D-8598CC4D4DC5}" type="pres">
      <dgm:prSet presAssocID="{B3094C28-0676-4663-AB40-85771F5CCFB1}" presName="spacer" presStyleCnt="0"/>
      <dgm:spPr/>
    </dgm:pt>
    <dgm:pt modelId="{9C77D9D1-DA10-4D0A-A5BB-58C741300193}" type="pres">
      <dgm:prSet presAssocID="{B529985B-81A9-415F-8404-4BDAC17D53E1}" presName="parentText" presStyleLbl="node1" presStyleIdx="1" presStyleCnt="3">
        <dgm:presLayoutVars>
          <dgm:chMax val="0"/>
          <dgm:bulletEnabled val="1"/>
        </dgm:presLayoutVars>
      </dgm:prSet>
      <dgm:spPr/>
    </dgm:pt>
    <dgm:pt modelId="{6B2E0ABD-4071-45CC-B4BB-FE86B37BFAE2}" type="pres">
      <dgm:prSet presAssocID="{E6B77357-3C14-458F-BE5D-4D721259F860}" presName="spacer" presStyleCnt="0"/>
      <dgm:spPr/>
    </dgm:pt>
    <dgm:pt modelId="{58C41C4D-40E2-4A2E-8256-E5BBE66A19C7}" type="pres">
      <dgm:prSet presAssocID="{408D90B7-6079-4BA1-A0DC-2D863FD300E9}" presName="parentText" presStyleLbl="node1" presStyleIdx="2" presStyleCnt="3">
        <dgm:presLayoutVars>
          <dgm:chMax val="0"/>
          <dgm:bulletEnabled val="1"/>
        </dgm:presLayoutVars>
      </dgm:prSet>
      <dgm:spPr/>
    </dgm:pt>
  </dgm:ptLst>
  <dgm:cxnLst>
    <dgm:cxn modelId="{59C0CC1A-6EFF-4010-A4BF-E241AB8BE7B3}" srcId="{0547AB0E-92B7-4007-93B2-C927400CA33B}" destId="{B529985B-81A9-415F-8404-4BDAC17D53E1}" srcOrd="1" destOrd="0" parTransId="{2DFD82E5-1D34-48C7-BC3B-C70189340806}" sibTransId="{E6B77357-3C14-458F-BE5D-4D721259F860}"/>
    <dgm:cxn modelId="{FCAEE528-7E0B-42CD-AC13-C9A7C3F11835}" type="presOf" srcId="{0547AB0E-92B7-4007-93B2-C927400CA33B}" destId="{F2CBD61B-FEB3-47F3-893B-777ED7A90777}" srcOrd="0" destOrd="0" presId="urn:microsoft.com/office/officeart/2005/8/layout/vList2"/>
    <dgm:cxn modelId="{CE51375C-FBD9-48FC-B87A-0F436C848087}" type="presOf" srcId="{408D90B7-6079-4BA1-A0DC-2D863FD300E9}" destId="{58C41C4D-40E2-4A2E-8256-E5BBE66A19C7}" srcOrd="0" destOrd="0" presId="urn:microsoft.com/office/officeart/2005/8/layout/vList2"/>
    <dgm:cxn modelId="{D1B16E52-9F9B-4E32-8B42-51AED6C23632}" type="presOf" srcId="{30AFBB12-9A13-48D8-8785-F824078005B6}" destId="{1C97A6E2-968C-4D7B-B644-542CC6E4795E}" srcOrd="0" destOrd="0" presId="urn:microsoft.com/office/officeart/2005/8/layout/vList2"/>
    <dgm:cxn modelId="{B02EE285-9008-4D8E-8437-96552B91CEE9}" srcId="{0547AB0E-92B7-4007-93B2-C927400CA33B}" destId="{30AFBB12-9A13-48D8-8785-F824078005B6}" srcOrd="0" destOrd="0" parTransId="{CEF412D1-6C14-4E68-8B78-48EC5A579747}" sibTransId="{B3094C28-0676-4663-AB40-85771F5CCFB1}"/>
    <dgm:cxn modelId="{57672CBC-F807-4CA1-88B1-74577BDA185E}" srcId="{0547AB0E-92B7-4007-93B2-C927400CA33B}" destId="{408D90B7-6079-4BA1-A0DC-2D863FD300E9}" srcOrd="2" destOrd="0" parTransId="{28364599-3EBC-4610-9EA6-BF27D726276F}" sibTransId="{55846246-D231-4900-ADD3-8BD0DBDB453E}"/>
    <dgm:cxn modelId="{BFAD9BDF-FBBB-490F-9C2F-001F5F25040D}" type="presOf" srcId="{B529985B-81A9-415F-8404-4BDAC17D53E1}" destId="{9C77D9D1-DA10-4D0A-A5BB-58C741300193}" srcOrd="0" destOrd="0" presId="urn:microsoft.com/office/officeart/2005/8/layout/vList2"/>
    <dgm:cxn modelId="{22B60698-F6AF-4242-920F-DC0F676167D1}" type="presParOf" srcId="{F2CBD61B-FEB3-47F3-893B-777ED7A90777}" destId="{1C97A6E2-968C-4D7B-B644-542CC6E4795E}" srcOrd="0" destOrd="0" presId="urn:microsoft.com/office/officeart/2005/8/layout/vList2"/>
    <dgm:cxn modelId="{9354A0C9-722E-4449-AD36-1EFE94870F8F}" type="presParOf" srcId="{F2CBD61B-FEB3-47F3-893B-777ED7A90777}" destId="{174A8317-45DD-4262-BE9D-8598CC4D4DC5}" srcOrd="1" destOrd="0" presId="urn:microsoft.com/office/officeart/2005/8/layout/vList2"/>
    <dgm:cxn modelId="{260CBE32-17C9-46ED-87DF-34D8F87E0DC9}" type="presParOf" srcId="{F2CBD61B-FEB3-47F3-893B-777ED7A90777}" destId="{9C77D9D1-DA10-4D0A-A5BB-58C741300193}" srcOrd="2" destOrd="0" presId="urn:microsoft.com/office/officeart/2005/8/layout/vList2"/>
    <dgm:cxn modelId="{2531A9A0-21B7-487F-8421-511EBDCB6EEB}" type="presParOf" srcId="{F2CBD61B-FEB3-47F3-893B-777ED7A90777}" destId="{6B2E0ABD-4071-45CC-B4BB-FE86B37BFAE2}" srcOrd="3" destOrd="0" presId="urn:microsoft.com/office/officeart/2005/8/layout/vList2"/>
    <dgm:cxn modelId="{901B2495-3B46-4AA3-B274-B6A3B48989B7}" type="presParOf" srcId="{F2CBD61B-FEB3-47F3-893B-777ED7A90777}" destId="{58C41C4D-40E2-4A2E-8256-E5BBE66A19C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ED81FE2-CBB8-4F7B-9C1D-A33B76E97498}"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482DB560-C0D7-40DB-8C0E-487E62781B86}">
      <dgm:prSet/>
      <dgm:spPr/>
      <dgm:t>
        <a:bodyPr/>
        <a:lstStyle/>
        <a:p>
          <a:pPr>
            <a:lnSpc>
              <a:spcPct val="100000"/>
            </a:lnSpc>
          </a:pPr>
          <a:r>
            <a:rPr lang="en-US" dirty="0">
              <a:solidFill>
                <a:schemeClr val="tx1"/>
              </a:solidFill>
            </a:rPr>
            <a:t>To fund tribal government operations &amp; programs </a:t>
          </a:r>
        </a:p>
      </dgm:t>
    </dgm:pt>
    <dgm:pt modelId="{0C17BD9F-479F-4089-A144-B78CAB54F3FD}" type="parTrans" cxnId="{A23CEE17-6369-472C-B4BD-08D742862F2A}">
      <dgm:prSet/>
      <dgm:spPr/>
      <dgm:t>
        <a:bodyPr/>
        <a:lstStyle/>
        <a:p>
          <a:endParaRPr lang="en-US"/>
        </a:p>
      </dgm:t>
    </dgm:pt>
    <dgm:pt modelId="{0B5481B0-E024-4769-AC97-CE0AEA65199B}" type="sibTrans" cxnId="{A23CEE17-6369-472C-B4BD-08D742862F2A}">
      <dgm:prSet/>
      <dgm:spPr/>
      <dgm:t>
        <a:bodyPr/>
        <a:lstStyle/>
        <a:p>
          <a:endParaRPr lang="en-US"/>
        </a:p>
      </dgm:t>
    </dgm:pt>
    <dgm:pt modelId="{45D6DD8C-4DE9-4EC6-9735-AE7FCE9E85B2}">
      <dgm:prSet/>
      <dgm:spPr/>
      <dgm:t>
        <a:bodyPr/>
        <a:lstStyle/>
        <a:p>
          <a:pPr>
            <a:lnSpc>
              <a:spcPct val="100000"/>
            </a:lnSpc>
          </a:pPr>
          <a:r>
            <a:rPr lang="en-US" dirty="0">
              <a:solidFill>
                <a:schemeClr val="tx1"/>
              </a:solidFill>
            </a:rPr>
            <a:t>To provide for the general welfare of the White Earth Nation &amp; its members;</a:t>
          </a:r>
        </a:p>
      </dgm:t>
    </dgm:pt>
    <dgm:pt modelId="{AD18F58F-F8AB-47A9-8FC4-692FFE1AAD01}" type="parTrans" cxnId="{326F5443-3AE4-483F-BFB7-EC6A66AD713E}">
      <dgm:prSet/>
      <dgm:spPr/>
      <dgm:t>
        <a:bodyPr/>
        <a:lstStyle/>
        <a:p>
          <a:endParaRPr lang="en-US"/>
        </a:p>
      </dgm:t>
    </dgm:pt>
    <dgm:pt modelId="{07B824E9-369A-458A-9FF4-5736E38F7047}" type="sibTrans" cxnId="{326F5443-3AE4-483F-BFB7-EC6A66AD713E}">
      <dgm:prSet/>
      <dgm:spPr/>
      <dgm:t>
        <a:bodyPr/>
        <a:lstStyle/>
        <a:p>
          <a:endParaRPr lang="en-US"/>
        </a:p>
      </dgm:t>
    </dgm:pt>
    <dgm:pt modelId="{84F47022-0D89-41BC-989D-041EDC30649D}">
      <dgm:prSet/>
      <dgm:spPr/>
      <dgm:t>
        <a:bodyPr/>
        <a:lstStyle/>
        <a:p>
          <a:pPr>
            <a:lnSpc>
              <a:spcPct val="100000"/>
            </a:lnSpc>
          </a:pPr>
          <a:r>
            <a:rPr lang="en-US" dirty="0">
              <a:solidFill>
                <a:schemeClr val="tx1"/>
              </a:solidFill>
            </a:rPr>
            <a:t>To promote tribal economic development;</a:t>
          </a:r>
        </a:p>
      </dgm:t>
    </dgm:pt>
    <dgm:pt modelId="{01DE29C9-DF5F-42A9-8AE5-FCF0A14C9B23}" type="parTrans" cxnId="{5C2E782C-B5EB-41B2-8E9F-BD041F9DA2AE}">
      <dgm:prSet/>
      <dgm:spPr/>
      <dgm:t>
        <a:bodyPr/>
        <a:lstStyle/>
        <a:p>
          <a:endParaRPr lang="en-US"/>
        </a:p>
      </dgm:t>
    </dgm:pt>
    <dgm:pt modelId="{C110CC13-1DF0-4F0E-9515-183061A74332}" type="sibTrans" cxnId="{5C2E782C-B5EB-41B2-8E9F-BD041F9DA2AE}">
      <dgm:prSet/>
      <dgm:spPr/>
      <dgm:t>
        <a:bodyPr/>
        <a:lstStyle/>
        <a:p>
          <a:endParaRPr lang="en-US"/>
        </a:p>
      </dgm:t>
    </dgm:pt>
    <dgm:pt modelId="{CEDBB1E5-65D0-423D-870C-89F08A3EF567}">
      <dgm:prSet/>
      <dgm:spPr/>
      <dgm:t>
        <a:bodyPr/>
        <a:lstStyle/>
        <a:p>
          <a:pPr>
            <a:lnSpc>
              <a:spcPct val="100000"/>
            </a:lnSpc>
          </a:pPr>
          <a:r>
            <a:rPr lang="en-US" dirty="0">
              <a:solidFill>
                <a:schemeClr val="tx1"/>
              </a:solidFill>
            </a:rPr>
            <a:t>To help fund the infrastructure of local government agencies. </a:t>
          </a:r>
        </a:p>
      </dgm:t>
    </dgm:pt>
    <dgm:pt modelId="{2DB0223B-07F5-4D0D-B1EE-8291E889C428}" type="parTrans" cxnId="{905A5607-F834-4128-8932-B5C24641C35E}">
      <dgm:prSet/>
      <dgm:spPr/>
      <dgm:t>
        <a:bodyPr/>
        <a:lstStyle/>
        <a:p>
          <a:endParaRPr lang="en-US"/>
        </a:p>
      </dgm:t>
    </dgm:pt>
    <dgm:pt modelId="{530C2AB0-EF8C-4CD2-928E-4D4CAFA8E36C}" type="sibTrans" cxnId="{905A5607-F834-4128-8932-B5C24641C35E}">
      <dgm:prSet/>
      <dgm:spPr/>
      <dgm:t>
        <a:bodyPr/>
        <a:lstStyle/>
        <a:p>
          <a:endParaRPr lang="en-US"/>
        </a:p>
      </dgm:t>
    </dgm:pt>
    <dgm:pt modelId="{A63A2BD7-E5F2-426D-9AB8-6D7420AD81FB}" type="pres">
      <dgm:prSet presAssocID="{7ED81FE2-CBB8-4F7B-9C1D-A33B76E97498}" presName="linear" presStyleCnt="0">
        <dgm:presLayoutVars>
          <dgm:animLvl val="lvl"/>
          <dgm:resizeHandles val="exact"/>
        </dgm:presLayoutVars>
      </dgm:prSet>
      <dgm:spPr/>
    </dgm:pt>
    <dgm:pt modelId="{A89D804A-1D3F-436D-AC9E-23B18258CE3F}" type="pres">
      <dgm:prSet presAssocID="{482DB560-C0D7-40DB-8C0E-487E62781B86}" presName="parentText" presStyleLbl="node1" presStyleIdx="0" presStyleCnt="4">
        <dgm:presLayoutVars>
          <dgm:chMax val="0"/>
          <dgm:bulletEnabled val="1"/>
        </dgm:presLayoutVars>
      </dgm:prSet>
      <dgm:spPr/>
    </dgm:pt>
    <dgm:pt modelId="{0FF48809-3B56-4644-B958-CCD3A7B943D1}" type="pres">
      <dgm:prSet presAssocID="{0B5481B0-E024-4769-AC97-CE0AEA65199B}" presName="spacer" presStyleCnt="0"/>
      <dgm:spPr/>
    </dgm:pt>
    <dgm:pt modelId="{F0043E72-005C-4E9E-BF7C-373159C64002}" type="pres">
      <dgm:prSet presAssocID="{45D6DD8C-4DE9-4EC6-9735-AE7FCE9E85B2}" presName="parentText" presStyleLbl="node1" presStyleIdx="1" presStyleCnt="4">
        <dgm:presLayoutVars>
          <dgm:chMax val="0"/>
          <dgm:bulletEnabled val="1"/>
        </dgm:presLayoutVars>
      </dgm:prSet>
      <dgm:spPr/>
    </dgm:pt>
    <dgm:pt modelId="{852989CB-725E-43E4-9EF9-0BBD10C9B504}" type="pres">
      <dgm:prSet presAssocID="{07B824E9-369A-458A-9FF4-5736E38F7047}" presName="spacer" presStyleCnt="0"/>
      <dgm:spPr/>
    </dgm:pt>
    <dgm:pt modelId="{09EC4F94-B1B3-444C-969E-D02881E60BF7}" type="pres">
      <dgm:prSet presAssocID="{84F47022-0D89-41BC-989D-041EDC30649D}" presName="parentText" presStyleLbl="node1" presStyleIdx="2" presStyleCnt="4">
        <dgm:presLayoutVars>
          <dgm:chMax val="0"/>
          <dgm:bulletEnabled val="1"/>
        </dgm:presLayoutVars>
      </dgm:prSet>
      <dgm:spPr/>
    </dgm:pt>
    <dgm:pt modelId="{BED80012-1FFE-4DC5-A79B-A4292F9D1B0D}" type="pres">
      <dgm:prSet presAssocID="{C110CC13-1DF0-4F0E-9515-183061A74332}" presName="spacer" presStyleCnt="0"/>
      <dgm:spPr/>
    </dgm:pt>
    <dgm:pt modelId="{D35B3C71-55AF-4B39-946B-3D5A75022DE3}" type="pres">
      <dgm:prSet presAssocID="{CEDBB1E5-65D0-423D-870C-89F08A3EF567}" presName="parentText" presStyleLbl="node1" presStyleIdx="3" presStyleCnt="4">
        <dgm:presLayoutVars>
          <dgm:chMax val="0"/>
          <dgm:bulletEnabled val="1"/>
        </dgm:presLayoutVars>
      </dgm:prSet>
      <dgm:spPr/>
    </dgm:pt>
  </dgm:ptLst>
  <dgm:cxnLst>
    <dgm:cxn modelId="{905A5607-F834-4128-8932-B5C24641C35E}" srcId="{7ED81FE2-CBB8-4F7B-9C1D-A33B76E97498}" destId="{CEDBB1E5-65D0-423D-870C-89F08A3EF567}" srcOrd="3" destOrd="0" parTransId="{2DB0223B-07F5-4D0D-B1EE-8291E889C428}" sibTransId="{530C2AB0-EF8C-4CD2-928E-4D4CAFA8E36C}"/>
    <dgm:cxn modelId="{A23CEE17-6369-472C-B4BD-08D742862F2A}" srcId="{7ED81FE2-CBB8-4F7B-9C1D-A33B76E97498}" destId="{482DB560-C0D7-40DB-8C0E-487E62781B86}" srcOrd="0" destOrd="0" parTransId="{0C17BD9F-479F-4089-A144-B78CAB54F3FD}" sibTransId="{0B5481B0-E024-4769-AC97-CE0AEA65199B}"/>
    <dgm:cxn modelId="{49209F1C-08B9-4F04-A372-239776295D46}" type="presOf" srcId="{45D6DD8C-4DE9-4EC6-9735-AE7FCE9E85B2}" destId="{F0043E72-005C-4E9E-BF7C-373159C64002}" srcOrd="0" destOrd="0" presId="urn:microsoft.com/office/officeart/2005/8/layout/vList2"/>
    <dgm:cxn modelId="{5C2E782C-B5EB-41B2-8E9F-BD041F9DA2AE}" srcId="{7ED81FE2-CBB8-4F7B-9C1D-A33B76E97498}" destId="{84F47022-0D89-41BC-989D-041EDC30649D}" srcOrd="2" destOrd="0" parTransId="{01DE29C9-DF5F-42A9-8AE5-FCF0A14C9B23}" sibTransId="{C110CC13-1DF0-4F0E-9515-183061A74332}"/>
    <dgm:cxn modelId="{D5064031-8488-41E8-800C-38F579E169C3}" type="presOf" srcId="{CEDBB1E5-65D0-423D-870C-89F08A3EF567}" destId="{D35B3C71-55AF-4B39-946B-3D5A75022DE3}" srcOrd="0" destOrd="0" presId="urn:microsoft.com/office/officeart/2005/8/layout/vList2"/>
    <dgm:cxn modelId="{326F5443-3AE4-483F-BFB7-EC6A66AD713E}" srcId="{7ED81FE2-CBB8-4F7B-9C1D-A33B76E97498}" destId="{45D6DD8C-4DE9-4EC6-9735-AE7FCE9E85B2}" srcOrd="1" destOrd="0" parTransId="{AD18F58F-F8AB-47A9-8FC4-692FFE1AAD01}" sibTransId="{07B824E9-369A-458A-9FF4-5736E38F7047}"/>
    <dgm:cxn modelId="{B07C5793-696E-4D3A-9834-D27DADEA43CE}" type="presOf" srcId="{84F47022-0D89-41BC-989D-041EDC30649D}" destId="{09EC4F94-B1B3-444C-969E-D02881E60BF7}" srcOrd="0" destOrd="0" presId="urn:microsoft.com/office/officeart/2005/8/layout/vList2"/>
    <dgm:cxn modelId="{81F78DA5-DF87-443E-B364-1DCE72D7AD2E}" type="presOf" srcId="{482DB560-C0D7-40DB-8C0E-487E62781B86}" destId="{A89D804A-1D3F-436D-AC9E-23B18258CE3F}" srcOrd="0" destOrd="0" presId="urn:microsoft.com/office/officeart/2005/8/layout/vList2"/>
    <dgm:cxn modelId="{69A943AE-EAF6-49AB-80D9-E0C8B20FC38B}" type="presOf" srcId="{7ED81FE2-CBB8-4F7B-9C1D-A33B76E97498}" destId="{A63A2BD7-E5F2-426D-9AB8-6D7420AD81FB}" srcOrd="0" destOrd="0" presId="urn:microsoft.com/office/officeart/2005/8/layout/vList2"/>
    <dgm:cxn modelId="{1A993D55-5F03-4056-B661-7666C2B107AA}" type="presParOf" srcId="{A63A2BD7-E5F2-426D-9AB8-6D7420AD81FB}" destId="{A89D804A-1D3F-436D-AC9E-23B18258CE3F}" srcOrd="0" destOrd="0" presId="urn:microsoft.com/office/officeart/2005/8/layout/vList2"/>
    <dgm:cxn modelId="{DE4BAECD-621A-48A3-9537-C52E144EF144}" type="presParOf" srcId="{A63A2BD7-E5F2-426D-9AB8-6D7420AD81FB}" destId="{0FF48809-3B56-4644-B958-CCD3A7B943D1}" srcOrd="1" destOrd="0" presId="urn:microsoft.com/office/officeart/2005/8/layout/vList2"/>
    <dgm:cxn modelId="{A3CEF5FF-B5F0-4F89-A64D-EB6E6EA590CF}" type="presParOf" srcId="{A63A2BD7-E5F2-426D-9AB8-6D7420AD81FB}" destId="{F0043E72-005C-4E9E-BF7C-373159C64002}" srcOrd="2" destOrd="0" presId="urn:microsoft.com/office/officeart/2005/8/layout/vList2"/>
    <dgm:cxn modelId="{17BE8A07-E637-4DDA-9105-CFEC67E158C6}" type="presParOf" srcId="{A63A2BD7-E5F2-426D-9AB8-6D7420AD81FB}" destId="{852989CB-725E-43E4-9EF9-0BBD10C9B504}" srcOrd="3" destOrd="0" presId="urn:microsoft.com/office/officeart/2005/8/layout/vList2"/>
    <dgm:cxn modelId="{B859B0F3-288F-4452-9F23-A4E68C7458FD}" type="presParOf" srcId="{A63A2BD7-E5F2-426D-9AB8-6D7420AD81FB}" destId="{09EC4F94-B1B3-444C-969E-D02881E60BF7}" srcOrd="4" destOrd="0" presId="urn:microsoft.com/office/officeart/2005/8/layout/vList2"/>
    <dgm:cxn modelId="{4AF6F013-4342-423B-9490-1FF638EEF2CC}" type="presParOf" srcId="{A63A2BD7-E5F2-426D-9AB8-6D7420AD81FB}" destId="{BED80012-1FFE-4DC5-A79B-A4292F9D1B0D}" srcOrd="5" destOrd="0" presId="urn:microsoft.com/office/officeart/2005/8/layout/vList2"/>
    <dgm:cxn modelId="{97120CC9-1511-43EA-A879-4CE7094860CB}" type="presParOf" srcId="{A63A2BD7-E5F2-426D-9AB8-6D7420AD81FB}" destId="{D35B3C71-55AF-4B39-946B-3D5A75022DE3}"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44461F9-9BE7-45EB-B035-237B233C0552}"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BFAA8713-2412-44C0-85BF-077063952ED2}">
      <dgm:prSet/>
      <dgm:spPr/>
      <dgm:t>
        <a:bodyPr/>
        <a:lstStyle/>
        <a:p>
          <a:r>
            <a:rPr lang="en-US" dirty="0">
              <a:solidFill>
                <a:schemeClr val="tx1"/>
              </a:solidFill>
            </a:rPr>
            <a:t>The programs are created in response to a recognized tribal and/or membership need;</a:t>
          </a:r>
        </a:p>
      </dgm:t>
    </dgm:pt>
    <dgm:pt modelId="{16A6570D-9A01-440C-A931-C27777F0D168}" type="parTrans" cxnId="{B4E3A2C2-C5D2-455E-874D-310A1D2FA78D}">
      <dgm:prSet/>
      <dgm:spPr/>
      <dgm:t>
        <a:bodyPr/>
        <a:lstStyle/>
        <a:p>
          <a:endParaRPr lang="en-US"/>
        </a:p>
      </dgm:t>
    </dgm:pt>
    <dgm:pt modelId="{B8586D6F-0439-43C1-AD5A-6601E6099959}" type="sibTrans" cxnId="{B4E3A2C2-C5D2-455E-874D-310A1D2FA78D}">
      <dgm:prSet/>
      <dgm:spPr/>
      <dgm:t>
        <a:bodyPr/>
        <a:lstStyle/>
        <a:p>
          <a:endParaRPr lang="en-US"/>
        </a:p>
      </dgm:t>
    </dgm:pt>
    <dgm:pt modelId="{ACFE0DA2-BB93-4BA7-B235-2E83A2461443}">
      <dgm:prSet/>
      <dgm:spPr/>
      <dgm:t>
        <a:bodyPr/>
        <a:lstStyle/>
        <a:p>
          <a:r>
            <a:rPr lang="en-US" dirty="0">
              <a:solidFill>
                <a:schemeClr val="tx1"/>
              </a:solidFill>
            </a:rPr>
            <a:t>There is a clearly written eligibility criteria;</a:t>
          </a:r>
        </a:p>
      </dgm:t>
    </dgm:pt>
    <dgm:pt modelId="{1F499B2B-2973-4288-845E-CC21D65AD6B7}" type="parTrans" cxnId="{17DBE1BF-5E8C-46B8-A016-C61BE0EA9B42}">
      <dgm:prSet/>
      <dgm:spPr/>
      <dgm:t>
        <a:bodyPr/>
        <a:lstStyle/>
        <a:p>
          <a:endParaRPr lang="en-US"/>
        </a:p>
      </dgm:t>
    </dgm:pt>
    <dgm:pt modelId="{EA267F63-2976-4332-83E8-CE664C775C14}" type="sibTrans" cxnId="{17DBE1BF-5E8C-46B8-A016-C61BE0EA9B42}">
      <dgm:prSet/>
      <dgm:spPr/>
      <dgm:t>
        <a:bodyPr/>
        <a:lstStyle/>
        <a:p>
          <a:endParaRPr lang="en-US"/>
        </a:p>
      </dgm:t>
    </dgm:pt>
    <dgm:pt modelId="{1CD86B16-156E-4AF5-8DD3-B2148AFB330E}">
      <dgm:prSet/>
      <dgm:spPr/>
      <dgm:t>
        <a:bodyPr/>
        <a:lstStyle/>
        <a:p>
          <a:r>
            <a:rPr lang="en-US" dirty="0">
              <a:solidFill>
                <a:schemeClr val="tx1"/>
              </a:solidFill>
            </a:rPr>
            <a:t>The program shall not discriminate by including some White Earth Nation members &amp; excluding other members without reasonable justification.</a:t>
          </a:r>
        </a:p>
      </dgm:t>
    </dgm:pt>
    <dgm:pt modelId="{E0B2297B-3F46-4F95-909D-0160449BCE04}" type="parTrans" cxnId="{43C12E5E-492F-4E98-83C8-38CF6E7E727A}">
      <dgm:prSet/>
      <dgm:spPr/>
      <dgm:t>
        <a:bodyPr/>
        <a:lstStyle/>
        <a:p>
          <a:endParaRPr lang="en-US"/>
        </a:p>
      </dgm:t>
    </dgm:pt>
    <dgm:pt modelId="{E1F3ABFF-6542-477E-B357-8B6BE3127037}" type="sibTrans" cxnId="{43C12E5E-492F-4E98-83C8-38CF6E7E727A}">
      <dgm:prSet/>
      <dgm:spPr/>
      <dgm:t>
        <a:bodyPr/>
        <a:lstStyle/>
        <a:p>
          <a:endParaRPr lang="en-US"/>
        </a:p>
      </dgm:t>
    </dgm:pt>
    <dgm:pt modelId="{A22D314F-EAA9-435D-992C-251BB2012D7C}" type="pres">
      <dgm:prSet presAssocID="{044461F9-9BE7-45EB-B035-237B233C0552}" presName="outerComposite" presStyleCnt="0">
        <dgm:presLayoutVars>
          <dgm:chMax val="5"/>
          <dgm:dir/>
          <dgm:resizeHandles val="exact"/>
        </dgm:presLayoutVars>
      </dgm:prSet>
      <dgm:spPr/>
    </dgm:pt>
    <dgm:pt modelId="{E4D37D28-DEA4-4457-9E47-31DBA074B376}" type="pres">
      <dgm:prSet presAssocID="{044461F9-9BE7-45EB-B035-237B233C0552}" presName="dummyMaxCanvas" presStyleCnt="0">
        <dgm:presLayoutVars/>
      </dgm:prSet>
      <dgm:spPr/>
    </dgm:pt>
    <dgm:pt modelId="{F4A42867-B958-4ED3-B13D-EF31FC3E80B5}" type="pres">
      <dgm:prSet presAssocID="{044461F9-9BE7-45EB-B035-237B233C0552}" presName="ThreeNodes_1" presStyleLbl="node1" presStyleIdx="0" presStyleCnt="3">
        <dgm:presLayoutVars>
          <dgm:bulletEnabled val="1"/>
        </dgm:presLayoutVars>
      </dgm:prSet>
      <dgm:spPr/>
    </dgm:pt>
    <dgm:pt modelId="{710C207C-7209-4041-906C-C5D2446787B3}" type="pres">
      <dgm:prSet presAssocID="{044461F9-9BE7-45EB-B035-237B233C0552}" presName="ThreeNodes_2" presStyleLbl="node1" presStyleIdx="1" presStyleCnt="3">
        <dgm:presLayoutVars>
          <dgm:bulletEnabled val="1"/>
        </dgm:presLayoutVars>
      </dgm:prSet>
      <dgm:spPr/>
    </dgm:pt>
    <dgm:pt modelId="{FC939426-5B69-4763-89C9-FF0F0360FA11}" type="pres">
      <dgm:prSet presAssocID="{044461F9-9BE7-45EB-B035-237B233C0552}" presName="ThreeNodes_3" presStyleLbl="node1" presStyleIdx="2" presStyleCnt="3">
        <dgm:presLayoutVars>
          <dgm:bulletEnabled val="1"/>
        </dgm:presLayoutVars>
      </dgm:prSet>
      <dgm:spPr/>
    </dgm:pt>
    <dgm:pt modelId="{6BE2512E-548F-4E8C-9D73-7E6872F4E7C0}" type="pres">
      <dgm:prSet presAssocID="{044461F9-9BE7-45EB-B035-237B233C0552}" presName="ThreeConn_1-2" presStyleLbl="fgAccFollowNode1" presStyleIdx="0" presStyleCnt="2">
        <dgm:presLayoutVars>
          <dgm:bulletEnabled val="1"/>
        </dgm:presLayoutVars>
      </dgm:prSet>
      <dgm:spPr/>
    </dgm:pt>
    <dgm:pt modelId="{AF9E6DDC-45D5-4D37-A6D4-C5E471644149}" type="pres">
      <dgm:prSet presAssocID="{044461F9-9BE7-45EB-B035-237B233C0552}" presName="ThreeConn_2-3" presStyleLbl="fgAccFollowNode1" presStyleIdx="1" presStyleCnt="2">
        <dgm:presLayoutVars>
          <dgm:bulletEnabled val="1"/>
        </dgm:presLayoutVars>
      </dgm:prSet>
      <dgm:spPr/>
    </dgm:pt>
    <dgm:pt modelId="{FE26D9BD-F250-4C95-9B9F-195CEE7C97F0}" type="pres">
      <dgm:prSet presAssocID="{044461F9-9BE7-45EB-B035-237B233C0552}" presName="ThreeNodes_1_text" presStyleLbl="node1" presStyleIdx="2" presStyleCnt="3">
        <dgm:presLayoutVars>
          <dgm:bulletEnabled val="1"/>
        </dgm:presLayoutVars>
      </dgm:prSet>
      <dgm:spPr/>
    </dgm:pt>
    <dgm:pt modelId="{2CE37812-91CD-4CA6-8AC1-20BB3CC3B592}" type="pres">
      <dgm:prSet presAssocID="{044461F9-9BE7-45EB-B035-237B233C0552}" presName="ThreeNodes_2_text" presStyleLbl="node1" presStyleIdx="2" presStyleCnt="3">
        <dgm:presLayoutVars>
          <dgm:bulletEnabled val="1"/>
        </dgm:presLayoutVars>
      </dgm:prSet>
      <dgm:spPr/>
    </dgm:pt>
    <dgm:pt modelId="{41DDF53E-8FEA-4B5F-B76C-2D6C1216ABED}" type="pres">
      <dgm:prSet presAssocID="{044461F9-9BE7-45EB-B035-237B233C0552}" presName="ThreeNodes_3_text" presStyleLbl="node1" presStyleIdx="2" presStyleCnt="3">
        <dgm:presLayoutVars>
          <dgm:bulletEnabled val="1"/>
        </dgm:presLayoutVars>
      </dgm:prSet>
      <dgm:spPr/>
    </dgm:pt>
  </dgm:ptLst>
  <dgm:cxnLst>
    <dgm:cxn modelId="{94655611-11BD-4317-BEA8-1021818CE914}" type="presOf" srcId="{1CD86B16-156E-4AF5-8DD3-B2148AFB330E}" destId="{41DDF53E-8FEA-4B5F-B76C-2D6C1216ABED}" srcOrd="1" destOrd="0" presId="urn:microsoft.com/office/officeart/2005/8/layout/vProcess5"/>
    <dgm:cxn modelId="{43C12E5E-492F-4E98-83C8-38CF6E7E727A}" srcId="{044461F9-9BE7-45EB-B035-237B233C0552}" destId="{1CD86B16-156E-4AF5-8DD3-B2148AFB330E}" srcOrd="2" destOrd="0" parTransId="{E0B2297B-3F46-4F95-909D-0160449BCE04}" sibTransId="{E1F3ABFF-6542-477E-B357-8B6BE3127037}"/>
    <dgm:cxn modelId="{1899A061-BFB3-484E-81BE-BDCA8E795C70}" type="presOf" srcId="{044461F9-9BE7-45EB-B035-237B233C0552}" destId="{A22D314F-EAA9-435D-992C-251BB2012D7C}" srcOrd="0" destOrd="0" presId="urn:microsoft.com/office/officeart/2005/8/layout/vProcess5"/>
    <dgm:cxn modelId="{91266048-43CD-4491-B43A-E514ADE1E48F}" type="presOf" srcId="{EA267F63-2976-4332-83E8-CE664C775C14}" destId="{AF9E6DDC-45D5-4D37-A6D4-C5E471644149}" srcOrd="0" destOrd="0" presId="urn:microsoft.com/office/officeart/2005/8/layout/vProcess5"/>
    <dgm:cxn modelId="{E8C1B552-750B-4629-9787-2683EA2B761F}" type="presOf" srcId="{BFAA8713-2412-44C0-85BF-077063952ED2}" destId="{FE26D9BD-F250-4C95-9B9F-195CEE7C97F0}" srcOrd="1" destOrd="0" presId="urn:microsoft.com/office/officeart/2005/8/layout/vProcess5"/>
    <dgm:cxn modelId="{2A9F5885-76DA-4669-933F-515F616EADCF}" type="presOf" srcId="{ACFE0DA2-BB93-4BA7-B235-2E83A2461443}" destId="{2CE37812-91CD-4CA6-8AC1-20BB3CC3B592}" srcOrd="1" destOrd="0" presId="urn:microsoft.com/office/officeart/2005/8/layout/vProcess5"/>
    <dgm:cxn modelId="{5DD8E49A-4041-4E2A-BFCB-8AFF9FFD0806}" type="presOf" srcId="{ACFE0DA2-BB93-4BA7-B235-2E83A2461443}" destId="{710C207C-7209-4041-906C-C5D2446787B3}" srcOrd="0" destOrd="0" presId="urn:microsoft.com/office/officeart/2005/8/layout/vProcess5"/>
    <dgm:cxn modelId="{4A91E2B3-06B1-454E-91A3-B1DA44E5A69B}" type="presOf" srcId="{B8586D6F-0439-43C1-AD5A-6601E6099959}" destId="{6BE2512E-548F-4E8C-9D73-7E6872F4E7C0}" srcOrd="0" destOrd="0" presId="urn:microsoft.com/office/officeart/2005/8/layout/vProcess5"/>
    <dgm:cxn modelId="{17DBE1BF-5E8C-46B8-A016-C61BE0EA9B42}" srcId="{044461F9-9BE7-45EB-B035-237B233C0552}" destId="{ACFE0DA2-BB93-4BA7-B235-2E83A2461443}" srcOrd="1" destOrd="0" parTransId="{1F499B2B-2973-4288-845E-CC21D65AD6B7}" sibTransId="{EA267F63-2976-4332-83E8-CE664C775C14}"/>
    <dgm:cxn modelId="{B4E3A2C2-C5D2-455E-874D-310A1D2FA78D}" srcId="{044461F9-9BE7-45EB-B035-237B233C0552}" destId="{BFAA8713-2412-44C0-85BF-077063952ED2}" srcOrd="0" destOrd="0" parTransId="{16A6570D-9A01-440C-A931-C27777F0D168}" sibTransId="{B8586D6F-0439-43C1-AD5A-6601E6099959}"/>
    <dgm:cxn modelId="{A9E243C9-E60A-4656-9141-DF7BDD72E9BD}" type="presOf" srcId="{BFAA8713-2412-44C0-85BF-077063952ED2}" destId="{F4A42867-B958-4ED3-B13D-EF31FC3E80B5}" srcOrd="0" destOrd="0" presId="urn:microsoft.com/office/officeart/2005/8/layout/vProcess5"/>
    <dgm:cxn modelId="{038235D2-259E-40D1-B883-2F2655E7CBDF}" type="presOf" srcId="{1CD86B16-156E-4AF5-8DD3-B2148AFB330E}" destId="{FC939426-5B69-4763-89C9-FF0F0360FA11}" srcOrd="0" destOrd="0" presId="urn:microsoft.com/office/officeart/2005/8/layout/vProcess5"/>
    <dgm:cxn modelId="{BE7F4217-6F44-4CEC-A59B-236A772D0E30}" type="presParOf" srcId="{A22D314F-EAA9-435D-992C-251BB2012D7C}" destId="{E4D37D28-DEA4-4457-9E47-31DBA074B376}" srcOrd="0" destOrd="0" presId="urn:microsoft.com/office/officeart/2005/8/layout/vProcess5"/>
    <dgm:cxn modelId="{1B771C94-77AF-46C6-81EB-A7C843C3745C}" type="presParOf" srcId="{A22D314F-EAA9-435D-992C-251BB2012D7C}" destId="{F4A42867-B958-4ED3-B13D-EF31FC3E80B5}" srcOrd="1" destOrd="0" presId="urn:microsoft.com/office/officeart/2005/8/layout/vProcess5"/>
    <dgm:cxn modelId="{15E52E08-7BD1-4A4D-8B6E-3F8A8D1CA72C}" type="presParOf" srcId="{A22D314F-EAA9-435D-992C-251BB2012D7C}" destId="{710C207C-7209-4041-906C-C5D2446787B3}" srcOrd="2" destOrd="0" presId="urn:microsoft.com/office/officeart/2005/8/layout/vProcess5"/>
    <dgm:cxn modelId="{64267261-F8C4-4681-8856-5163F77FD1F3}" type="presParOf" srcId="{A22D314F-EAA9-435D-992C-251BB2012D7C}" destId="{FC939426-5B69-4763-89C9-FF0F0360FA11}" srcOrd="3" destOrd="0" presId="urn:microsoft.com/office/officeart/2005/8/layout/vProcess5"/>
    <dgm:cxn modelId="{B97F59B4-92DF-464F-983A-3B738BA44649}" type="presParOf" srcId="{A22D314F-EAA9-435D-992C-251BB2012D7C}" destId="{6BE2512E-548F-4E8C-9D73-7E6872F4E7C0}" srcOrd="4" destOrd="0" presId="urn:microsoft.com/office/officeart/2005/8/layout/vProcess5"/>
    <dgm:cxn modelId="{2FE2A144-8FEB-4479-8BF9-387973180F0E}" type="presParOf" srcId="{A22D314F-EAA9-435D-992C-251BB2012D7C}" destId="{AF9E6DDC-45D5-4D37-A6D4-C5E471644149}" srcOrd="5" destOrd="0" presId="urn:microsoft.com/office/officeart/2005/8/layout/vProcess5"/>
    <dgm:cxn modelId="{2D350AA8-C8AB-4E8A-9DC3-F54435418EBD}" type="presParOf" srcId="{A22D314F-EAA9-435D-992C-251BB2012D7C}" destId="{FE26D9BD-F250-4C95-9B9F-195CEE7C97F0}" srcOrd="6" destOrd="0" presId="urn:microsoft.com/office/officeart/2005/8/layout/vProcess5"/>
    <dgm:cxn modelId="{E16D0641-62CA-4E9F-BFFE-FE365F753F78}" type="presParOf" srcId="{A22D314F-EAA9-435D-992C-251BB2012D7C}" destId="{2CE37812-91CD-4CA6-8AC1-20BB3CC3B592}" srcOrd="7" destOrd="0" presId="urn:microsoft.com/office/officeart/2005/8/layout/vProcess5"/>
    <dgm:cxn modelId="{6CB16691-F88E-40AD-B2B7-8CF537B7B42C}" type="presParOf" srcId="{A22D314F-EAA9-435D-992C-251BB2012D7C}" destId="{41DDF53E-8FEA-4B5F-B76C-2D6C1216ABED}"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EA2BD6B-D034-46BB-B764-0A35035C91F6}"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0FE4426F-0A39-478A-B781-5E3C35E6BB6B}">
      <dgm:prSet/>
      <dgm:spPr/>
      <dgm:t>
        <a:bodyPr/>
        <a:lstStyle/>
        <a:p>
          <a:r>
            <a:rPr lang="en-US" dirty="0">
              <a:solidFill>
                <a:schemeClr val="tx1"/>
              </a:solidFill>
            </a:rPr>
            <a:t>New driveway construction,</a:t>
          </a:r>
        </a:p>
      </dgm:t>
    </dgm:pt>
    <dgm:pt modelId="{B1B2B45D-AE58-44F0-BD80-1D778635FF9D}" type="parTrans" cxnId="{481660B6-F0A7-4669-81FB-E79C642219E8}">
      <dgm:prSet/>
      <dgm:spPr/>
      <dgm:t>
        <a:bodyPr/>
        <a:lstStyle/>
        <a:p>
          <a:endParaRPr lang="en-US"/>
        </a:p>
      </dgm:t>
    </dgm:pt>
    <dgm:pt modelId="{28CFF975-0C70-4623-94AE-75B6733C8334}" type="sibTrans" cxnId="{481660B6-F0A7-4669-81FB-E79C642219E8}">
      <dgm:prSet/>
      <dgm:spPr/>
      <dgm:t>
        <a:bodyPr/>
        <a:lstStyle/>
        <a:p>
          <a:endParaRPr lang="en-US"/>
        </a:p>
      </dgm:t>
    </dgm:pt>
    <dgm:pt modelId="{9037113E-E94C-4189-917B-DB8055716CBD}">
      <dgm:prSet/>
      <dgm:spPr/>
      <dgm:t>
        <a:bodyPr/>
        <a:lstStyle/>
        <a:p>
          <a:r>
            <a:rPr lang="en-US" dirty="0">
              <a:solidFill>
                <a:schemeClr val="tx1"/>
              </a:solidFill>
            </a:rPr>
            <a:t>Maintenance work to existing driveways.</a:t>
          </a:r>
        </a:p>
      </dgm:t>
    </dgm:pt>
    <dgm:pt modelId="{3868C230-46B9-4CD3-8096-4841B299771E}" type="parTrans" cxnId="{AEF8BD70-773C-44EF-931C-B33CFEE74000}">
      <dgm:prSet/>
      <dgm:spPr/>
      <dgm:t>
        <a:bodyPr/>
        <a:lstStyle/>
        <a:p>
          <a:endParaRPr lang="en-US"/>
        </a:p>
      </dgm:t>
    </dgm:pt>
    <dgm:pt modelId="{9EBC5648-69F1-41B6-BB35-31D33B76CC6E}" type="sibTrans" cxnId="{AEF8BD70-773C-44EF-931C-B33CFEE74000}">
      <dgm:prSet/>
      <dgm:spPr/>
      <dgm:t>
        <a:bodyPr/>
        <a:lstStyle/>
        <a:p>
          <a:endParaRPr lang="en-US"/>
        </a:p>
      </dgm:t>
    </dgm:pt>
    <dgm:pt modelId="{CD91D77E-113F-41F7-BA2B-BF92B9ACC0A7}" type="pres">
      <dgm:prSet presAssocID="{FEA2BD6B-D034-46BB-B764-0A35035C91F6}" presName="root" presStyleCnt="0">
        <dgm:presLayoutVars>
          <dgm:dir/>
          <dgm:resizeHandles val="exact"/>
        </dgm:presLayoutVars>
      </dgm:prSet>
      <dgm:spPr/>
    </dgm:pt>
    <dgm:pt modelId="{1B9CD947-C467-49D1-83F3-CE80A9160709}" type="pres">
      <dgm:prSet presAssocID="{0FE4426F-0A39-478A-B781-5E3C35E6BB6B}" presName="compNode" presStyleCnt="0"/>
      <dgm:spPr/>
    </dgm:pt>
    <dgm:pt modelId="{9D1C6088-437D-4C44-8ED1-7E492817018A}" type="pres">
      <dgm:prSet presAssocID="{0FE4426F-0A39-478A-B781-5E3C35E6BB6B}" presName="bgRect" presStyleLbl="bgShp" presStyleIdx="0" presStyleCnt="2"/>
      <dgm:spPr/>
    </dgm:pt>
    <dgm:pt modelId="{BE922051-FD2E-47DD-902D-038EAC962929}" type="pres">
      <dgm:prSet presAssocID="{0FE4426F-0A39-478A-B781-5E3C35E6BB6B}"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Excavator"/>
        </a:ext>
      </dgm:extLst>
    </dgm:pt>
    <dgm:pt modelId="{1E123679-410B-4316-95FE-F0D735AF4E3E}" type="pres">
      <dgm:prSet presAssocID="{0FE4426F-0A39-478A-B781-5E3C35E6BB6B}" presName="spaceRect" presStyleCnt="0"/>
      <dgm:spPr/>
    </dgm:pt>
    <dgm:pt modelId="{7828AE95-5BB1-49AA-AB23-829B8472A68A}" type="pres">
      <dgm:prSet presAssocID="{0FE4426F-0A39-478A-B781-5E3C35E6BB6B}" presName="parTx" presStyleLbl="revTx" presStyleIdx="0" presStyleCnt="2">
        <dgm:presLayoutVars>
          <dgm:chMax val="0"/>
          <dgm:chPref val="0"/>
        </dgm:presLayoutVars>
      </dgm:prSet>
      <dgm:spPr/>
    </dgm:pt>
    <dgm:pt modelId="{EB905B2A-FAC4-44CE-B061-CD401AEB99DD}" type="pres">
      <dgm:prSet presAssocID="{28CFF975-0C70-4623-94AE-75B6733C8334}" presName="sibTrans" presStyleCnt="0"/>
      <dgm:spPr/>
    </dgm:pt>
    <dgm:pt modelId="{2C1E5AF5-26C2-490A-A7AE-4E345A97527A}" type="pres">
      <dgm:prSet presAssocID="{9037113E-E94C-4189-917B-DB8055716CBD}" presName="compNode" presStyleCnt="0"/>
      <dgm:spPr/>
    </dgm:pt>
    <dgm:pt modelId="{B69BBDFD-0425-436B-8104-C1B21CCB23F1}" type="pres">
      <dgm:prSet presAssocID="{9037113E-E94C-4189-917B-DB8055716CBD}" presName="bgRect" presStyleLbl="bgShp" presStyleIdx="1" presStyleCnt="2"/>
      <dgm:spPr/>
    </dgm:pt>
    <dgm:pt modelId="{4AB7DF76-F526-4A61-8106-BE819C89B171}" type="pres">
      <dgm:prSet presAssocID="{9037113E-E94C-4189-917B-DB8055716CBD}"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Electrician"/>
        </a:ext>
      </dgm:extLst>
    </dgm:pt>
    <dgm:pt modelId="{2F774689-E635-423E-82BA-CCF62F024B04}" type="pres">
      <dgm:prSet presAssocID="{9037113E-E94C-4189-917B-DB8055716CBD}" presName="spaceRect" presStyleCnt="0"/>
      <dgm:spPr/>
    </dgm:pt>
    <dgm:pt modelId="{BADA41A8-CBDC-4631-BFD7-FABEFD932E5F}" type="pres">
      <dgm:prSet presAssocID="{9037113E-E94C-4189-917B-DB8055716CBD}" presName="parTx" presStyleLbl="revTx" presStyleIdx="1" presStyleCnt="2">
        <dgm:presLayoutVars>
          <dgm:chMax val="0"/>
          <dgm:chPref val="0"/>
        </dgm:presLayoutVars>
      </dgm:prSet>
      <dgm:spPr/>
    </dgm:pt>
  </dgm:ptLst>
  <dgm:cxnLst>
    <dgm:cxn modelId="{04D53433-04FE-49AA-831A-BD9AC8DAC93F}" type="presOf" srcId="{0FE4426F-0A39-478A-B781-5E3C35E6BB6B}" destId="{7828AE95-5BB1-49AA-AB23-829B8472A68A}" srcOrd="0" destOrd="0" presId="urn:microsoft.com/office/officeart/2018/2/layout/IconVerticalSolidList"/>
    <dgm:cxn modelId="{AEF8BD70-773C-44EF-931C-B33CFEE74000}" srcId="{FEA2BD6B-D034-46BB-B764-0A35035C91F6}" destId="{9037113E-E94C-4189-917B-DB8055716CBD}" srcOrd="1" destOrd="0" parTransId="{3868C230-46B9-4CD3-8096-4841B299771E}" sibTransId="{9EBC5648-69F1-41B6-BB35-31D33B76CC6E}"/>
    <dgm:cxn modelId="{1D9D2057-CF98-46CF-BC87-2A8657660E8E}" type="presOf" srcId="{FEA2BD6B-D034-46BB-B764-0A35035C91F6}" destId="{CD91D77E-113F-41F7-BA2B-BF92B9ACC0A7}" srcOrd="0" destOrd="0" presId="urn:microsoft.com/office/officeart/2018/2/layout/IconVerticalSolidList"/>
    <dgm:cxn modelId="{481660B6-F0A7-4669-81FB-E79C642219E8}" srcId="{FEA2BD6B-D034-46BB-B764-0A35035C91F6}" destId="{0FE4426F-0A39-478A-B781-5E3C35E6BB6B}" srcOrd="0" destOrd="0" parTransId="{B1B2B45D-AE58-44F0-BD80-1D778635FF9D}" sibTransId="{28CFF975-0C70-4623-94AE-75B6733C8334}"/>
    <dgm:cxn modelId="{17983CDF-13DA-4334-A5B1-8BC486F13CBB}" type="presOf" srcId="{9037113E-E94C-4189-917B-DB8055716CBD}" destId="{BADA41A8-CBDC-4631-BFD7-FABEFD932E5F}" srcOrd="0" destOrd="0" presId="urn:microsoft.com/office/officeart/2018/2/layout/IconVerticalSolidList"/>
    <dgm:cxn modelId="{D39219F6-7802-49B0-A5E0-C53584EE115C}" type="presParOf" srcId="{CD91D77E-113F-41F7-BA2B-BF92B9ACC0A7}" destId="{1B9CD947-C467-49D1-83F3-CE80A9160709}" srcOrd="0" destOrd="0" presId="urn:microsoft.com/office/officeart/2018/2/layout/IconVerticalSolidList"/>
    <dgm:cxn modelId="{36A75AAE-3E23-45DA-A2A5-A2A88904B390}" type="presParOf" srcId="{1B9CD947-C467-49D1-83F3-CE80A9160709}" destId="{9D1C6088-437D-4C44-8ED1-7E492817018A}" srcOrd="0" destOrd="0" presId="urn:microsoft.com/office/officeart/2018/2/layout/IconVerticalSolidList"/>
    <dgm:cxn modelId="{73B83C39-E564-4F9F-B690-0BAD8B141189}" type="presParOf" srcId="{1B9CD947-C467-49D1-83F3-CE80A9160709}" destId="{BE922051-FD2E-47DD-902D-038EAC962929}" srcOrd="1" destOrd="0" presId="urn:microsoft.com/office/officeart/2018/2/layout/IconVerticalSolidList"/>
    <dgm:cxn modelId="{A4379A2A-9CA6-4896-A7B3-BBACB7FB93F3}" type="presParOf" srcId="{1B9CD947-C467-49D1-83F3-CE80A9160709}" destId="{1E123679-410B-4316-95FE-F0D735AF4E3E}" srcOrd="2" destOrd="0" presId="urn:microsoft.com/office/officeart/2018/2/layout/IconVerticalSolidList"/>
    <dgm:cxn modelId="{4A9DFCAA-2F96-40B6-98DE-54B3EBAC38B1}" type="presParOf" srcId="{1B9CD947-C467-49D1-83F3-CE80A9160709}" destId="{7828AE95-5BB1-49AA-AB23-829B8472A68A}" srcOrd="3" destOrd="0" presId="urn:microsoft.com/office/officeart/2018/2/layout/IconVerticalSolidList"/>
    <dgm:cxn modelId="{1D7186E8-36EB-4F7E-B432-DC8A156134F3}" type="presParOf" srcId="{CD91D77E-113F-41F7-BA2B-BF92B9ACC0A7}" destId="{EB905B2A-FAC4-44CE-B061-CD401AEB99DD}" srcOrd="1" destOrd="0" presId="urn:microsoft.com/office/officeart/2018/2/layout/IconVerticalSolidList"/>
    <dgm:cxn modelId="{446CF541-E9E9-441C-A27C-D6E62436C05C}" type="presParOf" srcId="{CD91D77E-113F-41F7-BA2B-BF92B9ACC0A7}" destId="{2C1E5AF5-26C2-490A-A7AE-4E345A97527A}" srcOrd="2" destOrd="0" presId="urn:microsoft.com/office/officeart/2018/2/layout/IconVerticalSolidList"/>
    <dgm:cxn modelId="{E6766DCF-F12B-4B6D-B4E6-66934B19AD33}" type="presParOf" srcId="{2C1E5AF5-26C2-490A-A7AE-4E345A97527A}" destId="{B69BBDFD-0425-436B-8104-C1B21CCB23F1}" srcOrd="0" destOrd="0" presId="urn:microsoft.com/office/officeart/2018/2/layout/IconVerticalSolidList"/>
    <dgm:cxn modelId="{AB054921-502F-4F82-82C6-4A85F023EEDD}" type="presParOf" srcId="{2C1E5AF5-26C2-490A-A7AE-4E345A97527A}" destId="{4AB7DF76-F526-4A61-8106-BE819C89B171}" srcOrd="1" destOrd="0" presId="urn:microsoft.com/office/officeart/2018/2/layout/IconVerticalSolidList"/>
    <dgm:cxn modelId="{C9713DD0-5F1E-4643-90EE-0FB9CF70FDB3}" type="presParOf" srcId="{2C1E5AF5-26C2-490A-A7AE-4E345A97527A}" destId="{2F774689-E635-423E-82BA-CCF62F024B04}" srcOrd="2" destOrd="0" presId="urn:microsoft.com/office/officeart/2018/2/layout/IconVerticalSolidList"/>
    <dgm:cxn modelId="{A81ACB75-30C6-4043-8088-A5B87DDA1CB3}" type="presParOf" srcId="{2C1E5AF5-26C2-490A-A7AE-4E345A97527A}" destId="{BADA41A8-CBDC-4631-BFD7-FABEFD932E5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3684E70-9C1A-4E52-A8B0-97C4A72B4254}"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6D1B4CDF-2760-447C-8350-A2D0D082BA24}">
      <dgm:prSet/>
      <dgm:spPr/>
      <dgm:t>
        <a:bodyPr/>
        <a:lstStyle/>
        <a:p>
          <a:r>
            <a:rPr lang="en-US" dirty="0">
              <a:solidFill>
                <a:schemeClr val="tx1"/>
              </a:solidFill>
            </a:rPr>
            <a:t>Applicant must be an enrolled White Earth tribal member and must present a valid White Earth tribal enrollment card at time of application; </a:t>
          </a:r>
        </a:p>
      </dgm:t>
    </dgm:pt>
    <dgm:pt modelId="{D9F567A3-AE14-4A71-A47D-587AF8C40A6F}" type="parTrans" cxnId="{1430C841-0B3C-4725-9862-65A8A30828E2}">
      <dgm:prSet/>
      <dgm:spPr/>
      <dgm:t>
        <a:bodyPr/>
        <a:lstStyle/>
        <a:p>
          <a:endParaRPr lang="en-US"/>
        </a:p>
      </dgm:t>
    </dgm:pt>
    <dgm:pt modelId="{B7358D44-24D0-4048-92C6-0646717E1559}" type="sibTrans" cxnId="{1430C841-0B3C-4725-9862-65A8A30828E2}">
      <dgm:prSet/>
      <dgm:spPr/>
      <dgm:t>
        <a:bodyPr/>
        <a:lstStyle/>
        <a:p>
          <a:endParaRPr lang="en-US"/>
        </a:p>
      </dgm:t>
    </dgm:pt>
    <dgm:pt modelId="{5C1B1F56-FA1E-4AF2-98FB-1FEE11987DE7}">
      <dgm:prSet/>
      <dgm:spPr/>
      <dgm:t>
        <a:bodyPr/>
        <a:lstStyle/>
        <a:p>
          <a:r>
            <a:rPr lang="en-US" dirty="0">
              <a:solidFill>
                <a:schemeClr val="tx1"/>
              </a:solidFill>
            </a:rPr>
            <a:t>The physical address for where driveway and/or repairs are to be must be within the exterior boundaries if the White Earth Reservation;</a:t>
          </a:r>
        </a:p>
      </dgm:t>
    </dgm:pt>
    <dgm:pt modelId="{18FB4DEC-449F-45D0-89BC-69280C7C7243}" type="parTrans" cxnId="{0C9BA725-7793-4071-A34A-327C66301D00}">
      <dgm:prSet/>
      <dgm:spPr/>
      <dgm:t>
        <a:bodyPr/>
        <a:lstStyle/>
        <a:p>
          <a:endParaRPr lang="en-US"/>
        </a:p>
      </dgm:t>
    </dgm:pt>
    <dgm:pt modelId="{8FCDD355-E793-4327-AD67-DBCFCED112F3}" type="sibTrans" cxnId="{0C9BA725-7793-4071-A34A-327C66301D00}">
      <dgm:prSet/>
      <dgm:spPr/>
      <dgm:t>
        <a:bodyPr/>
        <a:lstStyle/>
        <a:p>
          <a:endParaRPr lang="en-US"/>
        </a:p>
      </dgm:t>
    </dgm:pt>
    <dgm:pt modelId="{34930C6A-83E6-4603-A777-23B0ADF9C49C}">
      <dgm:prSet/>
      <dgm:spPr/>
      <dgm:t>
        <a:bodyPr/>
        <a:lstStyle/>
        <a:p>
          <a:r>
            <a:rPr lang="en-US" dirty="0">
              <a:solidFill>
                <a:schemeClr val="tx1"/>
              </a:solidFill>
            </a:rPr>
            <a:t>Applicant must provide proof of ownership;</a:t>
          </a:r>
        </a:p>
      </dgm:t>
    </dgm:pt>
    <dgm:pt modelId="{9F36AC06-42EF-44FD-800C-AD13B6C8FDD4}" type="parTrans" cxnId="{F2E2468F-6843-4CE8-8EB8-A6588E676645}">
      <dgm:prSet/>
      <dgm:spPr/>
      <dgm:t>
        <a:bodyPr/>
        <a:lstStyle/>
        <a:p>
          <a:endParaRPr lang="en-US"/>
        </a:p>
      </dgm:t>
    </dgm:pt>
    <dgm:pt modelId="{3AC308E9-5402-4A8E-BE39-998820148536}" type="sibTrans" cxnId="{F2E2468F-6843-4CE8-8EB8-A6588E676645}">
      <dgm:prSet/>
      <dgm:spPr/>
      <dgm:t>
        <a:bodyPr/>
        <a:lstStyle/>
        <a:p>
          <a:endParaRPr lang="en-US"/>
        </a:p>
      </dgm:t>
    </dgm:pt>
    <dgm:pt modelId="{6D2D5E08-26D7-418D-AA67-CB5462285FC3}">
      <dgm:prSet/>
      <dgm:spPr/>
      <dgm:t>
        <a:bodyPr/>
        <a:lstStyle/>
        <a:p>
          <a:r>
            <a:rPr lang="en-US" dirty="0">
              <a:solidFill>
                <a:schemeClr val="tx1"/>
              </a:solidFill>
            </a:rPr>
            <a:t>The home must be a full-time residential homesite;</a:t>
          </a:r>
        </a:p>
      </dgm:t>
    </dgm:pt>
    <dgm:pt modelId="{094E281B-EEE7-4CC7-ACDE-C411D279A049}" type="parTrans" cxnId="{D0A255CE-C1CA-422C-A10C-3542BBD2A672}">
      <dgm:prSet/>
      <dgm:spPr/>
      <dgm:t>
        <a:bodyPr/>
        <a:lstStyle/>
        <a:p>
          <a:endParaRPr lang="en-US"/>
        </a:p>
      </dgm:t>
    </dgm:pt>
    <dgm:pt modelId="{CE6C8D36-C232-4826-B575-5065237C4EA8}" type="sibTrans" cxnId="{D0A255CE-C1CA-422C-A10C-3542BBD2A672}">
      <dgm:prSet/>
      <dgm:spPr/>
      <dgm:t>
        <a:bodyPr/>
        <a:lstStyle/>
        <a:p>
          <a:endParaRPr lang="en-US"/>
        </a:p>
      </dgm:t>
    </dgm:pt>
    <dgm:pt modelId="{21EEBE3A-35C4-4C7C-B059-F2BEA05C39CD}">
      <dgm:prSet/>
      <dgm:spPr/>
      <dgm:t>
        <a:bodyPr/>
        <a:lstStyle/>
        <a:p>
          <a:r>
            <a:rPr lang="en-US" dirty="0">
              <a:solidFill>
                <a:schemeClr val="tx1"/>
              </a:solidFill>
            </a:rPr>
            <a:t>Seasonal homes do not qualify for program; </a:t>
          </a:r>
        </a:p>
      </dgm:t>
    </dgm:pt>
    <dgm:pt modelId="{9CB406F1-544F-405F-A919-CD19F65854BD}" type="parTrans" cxnId="{11553029-03D0-4E45-81AF-C940E47F554E}">
      <dgm:prSet/>
      <dgm:spPr/>
      <dgm:t>
        <a:bodyPr/>
        <a:lstStyle/>
        <a:p>
          <a:endParaRPr lang="en-US"/>
        </a:p>
      </dgm:t>
    </dgm:pt>
    <dgm:pt modelId="{92CC3963-8256-4510-A3D0-EA198033E438}" type="sibTrans" cxnId="{11553029-03D0-4E45-81AF-C940E47F554E}">
      <dgm:prSet/>
      <dgm:spPr/>
      <dgm:t>
        <a:bodyPr/>
        <a:lstStyle/>
        <a:p>
          <a:endParaRPr lang="en-US"/>
        </a:p>
      </dgm:t>
    </dgm:pt>
    <dgm:pt modelId="{D43E58FC-57C4-49D4-8C0C-8048CC85CE42}">
      <dgm:prSet/>
      <dgm:spPr/>
      <dgm:t>
        <a:bodyPr/>
        <a:lstStyle/>
        <a:p>
          <a:r>
            <a:rPr lang="en-US" dirty="0">
              <a:solidFill>
                <a:schemeClr val="tx1"/>
              </a:solidFill>
            </a:rPr>
            <a:t>All balances owed must be paid in full before requesting additional services. </a:t>
          </a:r>
        </a:p>
      </dgm:t>
    </dgm:pt>
    <dgm:pt modelId="{553AA2D3-CB48-4FA8-8589-0EA59EFD7D43}" type="parTrans" cxnId="{890BAF29-7793-4A6D-86A6-BF0E12F196B2}">
      <dgm:prSet/>
      <dgm:spPr/>
      <dgm:t>
        <a:bodyPr/>
        <a:lstStyle/>
        <a:p>
          <a:endParaRPr lang="en-US"/>
        </a:p>
      </dgm:t>
    </dgm:pt>
    <dgm:pt modelId="{7272D3F5-2BFE-44CE-82F8-F4A27F908064}" type="sibTrans" cxnId="{890BAF29-7793-4A6D-86A6-BF0E12F196B2}">
      <dgm:prSet/>
      <dgm:spPr/>
      <dgm:t>
        <a:bodyPr/>
        <a:lstStyle/>
        <a:p>
          <a:endParaRPr lang="en-US"/>
        </a:p>
      </dgm:t>
    </dgm:pt>
    <dgm:pt modelId="{872D8CE5-E851-4C7B-AEB2-AEB9A2CB31A8}" type="pres">
      <dgm:prSet presAssocID="{13684E70-9C1A-4E52-A8B0-97C4A72B4254}" presName="root" presStyleCnt="0">
        <dgm:presLayoutVars>
          <dgm:dir/>
          <dgm:resizeHandles val="exact"/>
        </dgm:presLayoutVars>
      </dgm:prSet>
      <dgm:spPr/>
    </dgm:pt>
    <dgm:pt modelId="{D14D1D15-D409-426C-8BA0-C775EAF7C7F0}" type="pres">
      <dgm:prSet presAssocID="{6D1B4CDF-2760-447C-8350-A2D0D082BA24}" presName="compNode" presStyleCnt="0"/>
      <dgm:spPr/>
    </dgm:pt>
    <dgm:pt modelId="{DAE09F6B-BBBA-4911-96B4-F9309E4C8322}" type="pres">
      <dgm:prSet presAssocID="{6D1B4CDF-2760-447C-8350-A2D0D082BA24}" presName="bgRect" presStyleLbl="bgShp" presStyleIdx="0" presStyleCnt="6"/>
      <dgm:spPr/>
    </dgm:pt>
    <dgm:pt modelId="{E0639C16-BF82-40D6-8F3C-A55E790F317E}" type="pres">
      <dgm:prSet presAssocID="{6D1B4CDF-2760-447C-8350-A2D0D082BA24}"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Employee Badge"/>
        </a:ext>
      </dgm:extLst>
    </dgm:pt>
    <dgm:pt modelId="{0C1713DE-9356-4438-86DC-0D42F6FA65B6}" type="pres">
      <dgm:prSet presAssocID="{6D1B4CDF-2760-447C-8350-A2D0D082BA24}" presName="spaceRect" presStyleCnt="0"/>
      <dgm:spPr/>
    </dgm:pt>
    <dgm:pt modelId="{89008F6A-08D6-46E7-9A37-DE3D9ED642AC}" type="pres">
      <dgm:prSet presAssocID="{6D1B4CDF-2760-447C-8350-A2D0D082BA24}" presName="parTx" presStyleLbl="revTx" presStyleIdx="0" presStyleCnt="6">
        <dgm:presLayoutVars>
          <dgm:chMax val="0"/>
          <dgm:chPref val="0"/>
        </dgm:presLayoutVars>
      </dgm:prSet>
      <dgm:spPr/>
    </dgm:pt>
    <dgm:pt modelId="{FA7DE6CB-71D3-4BEF-B716-926F1E9ADD45}" type="pres">
      <dgm:prSet presAssocID="{B7358D44-24D0-4048-92C6-0646717E1559}" presName="sibTrans" presStyleCnt="0"/>
      <dgm:spPr/>
    </dgm:pt>
    <dgm:pt modelId="{415B991F-AE38-4356-A759-18A461FEB947}" type="pres">
      <dgm:prSet presAssocID="{5C1B1F56-FA1E-4AF2-98FB-1FEE11987DE7}" presName="compNode" presStyleCnt="0"/>
      <dgm:spPr/>
    </dgm:pt>
    <dgm:pt modelId="{29AB7908-335F-47B0-98AD-ADFB876B78C8}" type="pres">
      <dgm:prSet presAssocID="{5C1B1F56-FA1E-4AF2-98FB-1FEE11987DE7}" presName="bgRect" presStyleLbl="bgShp" presStyleIdx="1" presStyleCnt="6"/>
      <dgm:spPr/>
    </dgm:pt>
    <dgm:pt modelId="{67086E47-EFF2-4EFF-ACB6-8AA8BF9B7034}" type="pres">
      <dgm:prSet presAssocID="{5C1B1F56-FA1E-4AF2-98FB-1FEE11987DE7}"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uburban scene"/>
        </a:ext>
      </dgm:extLst>
    </dgm:pt>
    <dgm:pt modelId="{4F979C17-7059-42C1-A635-6570E42058E5}" type="pres">
      <dgm:prSet presAssocID="{5C1B1F56-FA1E-4AF2-98FB-1FEE11987DE7}" presName="spaceRect" presStyleCnt="0"/>
      <dgm:spPr/>
    </dgm:pt>
    <dgm:pt modelId="{9ED4DF9D-D993-432C-B776-1FEAE2A86C5A}" type="pres">
      <dgm:prSet presAssocID="{5C1B1F56-FA1E-4AF2-98FB-1FEE11987DE7}" presName="parTx" presStyleLbl="revTx" presStyleIdx="1" presStyleCnt="6">
        <dgm:presLayoutVars>
          <dgm:chMax val="0"/>
          <dgm:chPref val="0"/>
        </dgm:presLayoutVars>
      </dgm:prSet>
      <dgm:spPr/>
    </dgm:pt>
    <dgm:pt modelId="{371A6269-AEF3-4FA8-8F5D-BE5493CD36CF}" type="pres">
      <dgm:prSet presAssocID="{8FCDD355-E793-4327-AD67-DBCFCED112F3}" presName="sibTrans" presStyleCnt="0"/>
      <dgm:spPr/>
    </dgm:pt>
    <dgm:pt modelId="{D9D3D263-DE1F-4C75-ABFD-7571C6792331}" type="pres">
      <dgm:prSet presAssocID="{34930C6A-83E6-4603-A777-23B0ADF9C49C}" presName="compNode" presStyleCnt="0"/>
      <dgm:spPr/>
    </dgm:pt>
    <dgm:pt modelId="{420560D8-9570-4E72-A3D3-A20AFA8CE1D9}" type="pres">
      <dgm:prSet presAssocID="{34930C6A-83E6-4603-A777-23B0ADF9C49C}" presName="bgRect" presStyleLbl="bgShp" presStyleIdx="2" presStyleCnt="6"/>
      <dgm:spPr/>
    </dgm:pt>
    <dgm:pt modelId="{F2F73BEF-1F24-4826-B119-0029346992DB}" type="pres">
      <dgm:prSet presAssocID="{34930C6A-83E6-4603-A777-23B0ADF9C49C}"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ontract"/>
        </a:ext>
      </dgm:extLst>
    </dgm:pt>
    <dgm:pt modelId="{8BADDD2A-AB8A-450D-AFB6-71F519F841B2}" type="pres">
      <dgm:prSet presAssocID="{34930C6A-83E6-4603-A777-23B0ADF9C49C}" presName="spaceRect" presStyleCnt="0"/>
      <dgm:spPr/>
    </dgm:pt>
    <dgm:pt modelId="{2BC8E6B5-2E82-4EFA-A27B-954BCBFD2A9B}" type="pres">
      <dgm:prSet presAssocID="{34930C6A-83E6-4603-A777-23B0ADF9C49C}" presName="parTx" presStyleLbl="revTx" presStyleIdx="2" presStyleCnt="6">
        <dgm:presLayoutVars>
          <dgm:chMax val="0"/>
          <dgm:chPref val="0"/>
        </dgm:presLayoutVars>
      </dgm:prSet>
      <dgm:spPr/>
    </dgm:pt>
    <dgm:pt modelId="{03D1767A-7E80-439E-8276-46D2D6FA133F}" type="pres">
      <dgm:prSet presAssocID="{3AC308E9-5402-4A8E-BE39-998820148536}" presName="sibTrans" presStyleCnt="0"/>
      <dgm:spPr/>
    </dgm:pt>
    <dgm:pt modelId="{DC4BB7A3-94DD-41A8-9C04-6549CF128AF2}" type="pres">
      <dgm:prSet presAssocID="{6D2D5E08-26D7-418D-AA67-CB5462285FC3}" presName="compNode" presStyleCnt="0"/>
      <dgm:spPr/>
    </dgm:pt>
    <dgm:pt modelId="{98353459-63B9-4B37-BA25-C05883BC1A9D}" type="pres">
      <dgm:prSet presAssocID="{6D2D5E08-26D7-418D-AA67-CB5462285FC3}" presName="bgRect" presStyleLbl="bgShp" presStyleIdx="3" presStyleCnt="6"/>
      <dgm:spPr/>
    </dgm:pt>
    <dgm:pt modelId="{06828357-D033-4C01-BD7B-1ED72A34A9B5}" type="pres">
      <dgm:prSet presAssocID="{6D2D5E08-26D7-418D-AA67-CB5462285FC3}"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House"/>
        </a:ext>
      </dgm:extLst>
    </dgm:pt>
    <dgm:pt modelId="{588B9E13-824E-4467-9101-D60F6430F41A}" type="pres">
      <dgm:prSet presAssocID="{6D2D5E08-26D7-418D-AA67-CB5462285FC3}" presName="spaceRect" presStyleCnt="0"/>
      <dgm:spPr/>
    </dgm:pt>
    <dgm:pt modelId="{F6AE0687-5829-4744-84D2-F81A6DCF4A5B}" type="pres">
      <dgm:prSet presAssocID="{6D2D5E08-26D7-418D-AA67-CB5462285FC3}" presName="parTx" presStyleLbl="revTx" presStyleIdx="3" presStyleCnt="6">
        <dgm:presLayoutVars>
          <dgm:chMax val="0"/>
          <dgm:chPref val="0"/>
        </dgm:presLayoutVars>
      </dgm:prSet>
      <dgm:spPr/>
    </dgm:pt>
    <dgm:pt modelId="{0CB59A65-64CB-4D82-AC80-FDE9592FD80A}" type="pres">
      <dgm:prSet presAssocID="{CE6C8D36-C232-4826-B575-5065237C4EA8}" presName="sibTrans" presStyleCnt="0"/>
      <dgm:spPr/>
    </dgm:pt>
    <dgm:pt modelId="{AD7FB7CA-7D8F-4C2F-8CE4-3EE92C3B0FE5}" type="pres">
      <dgm:prSet presAssocID="{21EEBE3A-35C4-4C7C-B059-F2BEA05C39CD}" presName="compNode" presStyleCnt="0"/>
      <dgm:spPr/>
    </dgm:pt>
    <dgm:pt modelId="{26AE1F31-A840-4A54-85A6-BD8C0EAE943F}" type="pres">
      <dgm:prSet presAssocID="{21EEBE3A-35C4-4C7C-B059-F2BEA05C39CD}" presName="bgRect" presStyleLbl="bgShp" presStyleIdx="4" presStyleCnt="6"/>
      <dgm:spPr/>
    </dgm:pt>
    <dgm:pt modelId="{4D17BADC-98ED-44A9-8DE3-7D3D70035055}" type="pres">
      <dgm:prSet presAssocID="{21EEBE3A-35C4-4C7C-B059-F2BEA05C39CD}"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Tent"/>
        </a:ext>
      </dgm:extLst>
    </dgm:pt>
    <dgm:pt modelId="{94CAE01A-99BB-4D08-A2A0-74A23E3DF931}" type="pres">
      <dgm:prSet presAssocID="{21EEBE3A-35C4-4C7C-B059-F2BEA05C39CD}" presName="spaceRect" presStyleCnt="0"/>
      <dgm:spPr/>
    </dgm:pt>
    <dgm:pt modelId="{B059EEB4-C4BC-4EE6-8343-2FE75724A8FB}" type="pres">
      <dgm:prSet presAssocID="{21EEBE3A-35C4-4C7C-B059-F2BEA05C39CD}" presName="parTx" presStyleLbl="revTx" presStyleIdx="4" presStyleCnt="6">
        <dgm:presLayoutVars>
          <dgm:chMax val="0"/>
          <dgm:chPref val="0"/>
        </dgm:presLayoutVars>
      </dgm:prSet>
      <dgm:spPr/>
    </dgm:pt>
    <dgm:pt modelId="{E4EB2EBE-F379-46A0-9C7D-BC5D1565D849}" type="pres">
      <dgm:prSet presAssocID="{92CC3963-8256-4510-A3D0-EA198033E438}" presName="sibTrans" presStyleCnt="0"/>
      <dgm:spPr/>
    </dgm:pt>
    <dgm:pt modelId="{64818B53-6E5A-4E4F-A4CC-9A8E26E48677}" type="pres">
      <dgm:prSet presAssocID="{D43E58FC-57C4-49D4-8C0C-8048CC85CE42}" presName="compNode" presStyleCnt="0"/>
      <dgm:spPr/>
    </dgm:pt>
    <dgm:pt modelId="{8CFB6863-472D-4D5D-B8D7-FED4AB6B8383}" type="pres">
      <dgm:prSet presAssocID="{D43E58FC-57C4-49D4-8C0C-8048CC85CE42}" presName="bgRect" presStyleLbl="bgShp" presStyleIdx="5" presStyleCnt="6"/>
      <dgm:spPr/>
    </dgm:pt>
    <dgm:pt modelId="{ADB72C4D-871B-4F88-947A-191AE2657B89}" type="pres">
      <dgm:prSet presAssocID="{D43E58FC-57C4-49D4-8C0C-8048CC85CE42}"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Dollar"/>
        </a:ext>
      </dgm:extLst>
    </dgm:pt>
    <dgm:pt modelId="{6C8EAD7F-467B-49C7-8E9B-0717AE00A8B6}" type="pres">
      <dgm:prSet presAssocID="{D43E58FC-57C4-49D4-8C0C-8048CC85CE42}" presName="spaceRect" presStyleCnt="0"/>
      <dgm:spPr/>
    </dgm:pt>
    <dgm:pt modelId="{BADC2A2E-A494-4607-8530-AF301A03BE3F}" type="pres">
      <dgm:prSet presAssocID="{D43E58FC-57C4-49D4-8C0C-8048CC85CE42}" presName="parTx" presStyleLbl="revTx" presStyleIdx="5" presStyleCnt="6">
        <dgm:presLayoutVars>
          <dgm:chMax val="0"/>
          <dgm:chPref val="0"/>
        </dgm:presLayoutVars>
      </dgm:prSet>
      <dgm:spPr/>
    </dgm:pt>
  </dgm:ptLst>
  <dgm:cxnLst>
    <dgm:cxn modelId="{A6893A12-83C4-4381-A86F-FDA06EF3651A}" type="presOf" srcId="{5C1B1F56-FA1E-4AF2-98FB-1FEE11987DE7}" destId="{9ED4DF9D-D993-432C-B776-1FEAE2A86C5A}" srcOrd="0" destOrd="0" presId="urn:microsoft.com/office/officeart/2018/2/layout/IconVerticalSolidList"/>
    <dgm:cxn modelId="{E372DD1F-1204-42ED-A69A-FADDF492EADC}" type="presOf" srcId="{34930C6A-83E6-4603-A777-23B0ADF9C49C}" destId="{2BC8E6B5-2E82-4EFA-A27B-954BCBFD2A9B}" srcOrd="0" destOrd="0" presId="urn:microsoft.com/office/officeart/2018/2/layout/IconVerticalSolidList"/>
    <dgm:cxn modelId="{0C9BA725-7793-4071-A34A-327C66301D00}" srcId="{13684E70-9C1A-4E52-A8B0-97C4A72B4254}" destId="{5C1B1F56-FA1E-4AF2-98FB-1FEE11987DE7}" srcOrd="1" destOrd="0" parTransId="{18FB4DEC-449F-45D0-89BC-69280C7C7243}" sibTransId="{8FCDD355-E793-4327-AD67-DBCFCED112F3}"/>
    <dgm:cxn modelId="{11553029-03D0-4E45-81AF-C940E47F554E}" srcId="{13684E70-9C1A-4E52-A8B0-97C4A72B4254}" destId="{21EEBE3A-35C4-4C7C-B059-F2BEA05C39CD}" srcOrd="4" destOrd="0" parTransId="{9CB406F1-544F-405F-A919-CD19F65854BD}" sibTransId="{92CC3963-8256-4510-A3D0-EA198033E438}"/>
    <dgm:cxn modelId="{890BAF29-7793-4A6D-86A6-BF0E12F196B2}" srcId="{13684E70-9C1A-4E52-A8B0-97C4A72B4254}" destId="{D43E58FC-57C4-49D4-8C0C-8048CC85CE42}" srcOrd="5" destOrd="0" parTransId="{553AA2D3-CB48-4FA8-8589-0EA59EFD7D43}" sibTransId="{7272D3F5-2BFE-44CE-82F8-F4A27F908064}"/>
    <dgm:cxn modelId="{51665A40-80FD-4AF0-879D-8CFB4AC988C5}" type="presOf" srcId="{D43E58FC-57C4-49D4-8C0C-8048CC85CE42}" destId="{BADC2A2E-A494-4607-8530-AF301A03BE3F}" srcOrd="0" destOrd="0" presId="urn:microsoft.com/office/officeart/2018/2/layout/IconVerticalSolidList"/>
    <dgm:cxn modelId="{1430C841-0B3C-4725-9862-65A8A30828E2}" srcId="{13684E70-9C1A-4E52-A8B0-97C4A72B4254}" destId="{6D1B4CDF-2760-447C-8350-A2D0D082BA24}" srcOrd="0" destOrd="0" parTransId="{D9F567A3-AE14-4A71-A47D-587AF8C40A6F}" sibTransId="{B7358D44-24D0-4048-92C6-0646717E1559}"/>
    <dgm:cxn modelId="{F2E2468F-6843-4CE8-8EB8-A6588E676645}" srcId="{13684E70-9C1A-4E52-A8B0-97C4A72B4254}" destId="{34930C6A-83E6-4603-A777-23B0ADF9C49C}" srcOrd="2" destOrd="0" parTransId="{9F36AC06-42EF-44FD-800C-AD13B6C8FDD4}" sibTransId="{3AC308E9-5402-4A8E-BE39-998820148536}"/>
    <dgm:cxn modelId="{D5BA7292-BCC1-4F05-BDF7-EE69C035827A}" type="presOf" srcId="{21EEBE3A-35C4-4C7C-B059-F2BEA05C39CD}" destId="{B059EEB4-C4BC-4EE6-8343-2FE75724A8FB}" srcOrd="0" destOrd="0" presId="urn:microsoft.com/office/officeart/2018/2/layout/IconVerticalSolidList"/>
    <dgm:cxn modelId="{62D360AD-E750-4174-8000-A3EA458A9158}" type="presOf" srcId="{6D1B4CDF-2760-447C-8350-A2D0D082BA24}" destId="{89008F6A-08D6-46E7-9A37-DE3D9ED642AC}" srcOrd="0" destOrd="0" presId="urn:microsoft.com/office/officeart/2018/2/layout/IconVerticalSolidList"/>
    <dgm:cxn modelId="{D0A255CE-C1CA-422C-A10C-3542BBD2A672}" srcId="{13684E70-9C1A-4E52-A8B0-97C4A72B4254}" destId="{6D2D5E08-26D7-418D-AA67-CB5462285FC3}" srcOrd="3" destOrd="0" parTransId="{094E281B-EEE7-4CC7-ACDE-C411D279A049}" sibTransId="{CE6C8D36-C232-4826-B575-5065237C4EA8}"/>
    <dgm:cxn modelId="{E70E39D6-2729-4579-BE48-457013A5F992}" type="presOf" srcId="{13684E70-9C1A-4E52-A8B0-97C4A72B4254}" destId="{872D8CE5-E851-4C7B-AEB2-AEB9A2CB31A8}" srcOrd="0" destOrd="0" presId="urn:microsoft.com/office/officeart/2018/2/layout/IconVerticalSolidList"/>
    <dgm:cxn modelId="{7C0763FF-CECF-4F21-B4E3-BE621426F806}" type="presOf" srcId="{6D2D5E08-26D7-418D-AA67-CB5462285FC3}" destId="{F6AE0687-5829-4744-84D2-F81A6DCF4A5B}" srcOrd="0" destOrd="0" presId="urn:microsoft.com/office/officeart/2018/2/layout/IconVerticalSolidList"/>
    <dgm:cxn modelId="{5F387B38-92ED-4FE3-9BE2-AE0CA0AECC05}" type="presParOf" srcId="{872D8CE5-E851-4C7B-AEB2-AEB9A2CB31A8}" destId="{D14D1D15-D409-426C-8BA0-C775EAF7C7F0}" srcOrd="0" destOrd="0" presId="urn:microsoft.com/office/officeart/2018/2/layout/IconVerticalSolidList"/>
    <dgm:cxn modelId="{C911356B-200F-4E40-ABFB-7CB340330571}" type="presParOf" srcId="{D14D1D15-D409-426C-8BA0-C775EAF7C7F0}" destId="{DAE09F6B-BBBA-4911-96B4-F9309E4C8322}" srcOrd="0" destOrd="0" presId="urn:microsoft.com/office/officeart/2018/2/layout/IconVerticalSolidList"/>
    <dgm:cxn modelId="{E2776968-6718-4F94-BDDC-76623D9D2ADF}" type="presParOf" srcId="{D14D1D15-D409-426C-8BA0-C775EAF7C7F0}" destId="{E0639C16-BF82-40D6-8F3C-A55E790F317E}" srcOrd="1" destOrd="0" presId="urn:microsoft.com/office/officeart/2018/2/layout/IconVerticalSolidList"/>
    <dgm:cxn modelId="{6985129D-66E1-4546-BC1B-152F35453014}" type="presParOf" srcId="{D14D1D15-D409-426C-8BA0-C775EAF7C7F0}" destId="{0C1713DE-9356-4438-86DC-0D42F6FA65B6}" srcOrd="2" destOrd="0" presId="urn:microsoft.com/office/officeart/2018/2/layout/IconVerticalSolidList"/>
    <dgm:cxn modelId="{F24E1528-7EC4-410D-8D82-9B150E646598}" type="presParOf" srcId="{D14D1D15-D409-426C-8BA0-C775EAF7C7F0}" destId="{89008F6A-08D6-46E7-9A37-DE3D9ED642AC}" srcOrd="3" destOrd="0" presId="urn:microsoft.com/office/officeart/2018/2/layout/IconVerticalSolidList"/>
    <dgm:cxn modelId="{CE401E24-859F-4954-8002-BFB86EB78445}" type="presParOf" srcId="{872D8CE5-E851-4C7B-AEB2-AEB9A2CB31A8}" destId="{FA7DE6CB-71D3-4BEF-B716-926F1E9ADD45}" srcOrd="1" destOrd="0" presId="urn:microsoft.com/office/officeart/2018/2/layout/IconVerticalSolidList"/>
    <dgm:cxn modelId="{BE8AE6F9-4BB2-4231-9212-09D5F5150566}" type="presParOf" srcId="{872D8CE5-E851-4C7B-AEB2-AEB9A2CB31A8}" destId="{415B991F-AE38-4356-A759-18A461FEB947}" srcOrd="2" destOrd="0" presId="urn:microsoft.com/office/officeart/2018/2/layout/IconVerticalSolidList"/>
    <dgm:cxn modelId="{409190D4-640F-429F-AA5C-1886161CA1E9}" type="presParOf" srcId="{415B991F-AE38-4356-A759-18A461FEB947}" destId="{29AB7908-335F-47B0-98AD-ADFB876B78C8}" srcOrd="0" destOrd="0" presId="urn:microsoft.com/office/officeart/2018/2/layout/IconVerticalSolidList"/>
    <dgm:cxn modelId="{3FBAC368-4EA3-40BA-B6A3-7E9180C99DFF}" type="presParOf" srcId="{415B991F-AE38-4356-A759-18A461FEB947}" destId="{67086E47-EFF2-4EFF-ACB6-8AA8BF9B7034}" srcOrd="1" destOrd="0" presId="urn:microsoft.com/office/officeart/2018/2/layout/IconVerticalSolidList"/>
    <dgm:cxn modelId="{D6E8FE5F-2B11-4DF5-88DC-35319EC9C6CA}" type="presParOf" srcId="{415B991F-AE38-4356-A759-18A461FEB947}" destId="{4F979C17-7059-42C1-A635-6570E42058E5}" srcOrd="2" destOrd="0" presId="urn:microsoft.com/office/officeart/2018/2/layout/IconVerticalSolidList"/>
    <dgm:cxn modelId="{E2527A20-A427-410D-9A5B-98A74C58A68E}" type="presParOf" srcId="{415B991F-AE38-4356-A759-18A461FEB947}" destId="{9ED4DF9D-D993-432C-B776-1FEAE2A86C5A}" srcOrd="3" destOrd="0" presId="urn:microsoft.com/office/officeart/2018/2/layout/IconVerticalSolidList"/>
    <dgm:cxn modelId="{D25B94F8-226F-4E81-B674-E4949782F268}" type="presParOf" srcId="{872D8CE5-E851-4C7B-AEB2-AEB9A2CB31A8}" destId="{371A6269-AEF3-4FA8-8F5D-BE5493CD36CF}" srcOrd="3" destOrd="0" presId="urn:microsoft.com/office/officeart/2018/2/layout/IconVerticalSolidList"/>
    <dgm:cxn modelId="{516885FE-0369-4AF5-84BE-E5DA7383B913}" type="presParOf" srcId="{872D8CE5-E851-4C7B-AEB2-AEB9A2CB31A8}" destId="{D9D3D263-DE1F-4C75-ABFD-7571C6792331}" srcOrd="4" destOrd="0" presId="urn:microsoft.com/office/officeart/2018/2/layout/IconVerticalSolidList"/>
    <dgm:cxn modelId="{84B6DA5B-9361-4A8F-A79B-069F80393485}" type="presParOf" srcId="{D9D3D263-DE1F-4C75-ABFD-7571C6792331}" destId="{420560D8-9570-4E72-A3D3-A20AFA8CE1D9}" srcOrd="0" destOrd="0" presId="urn:microsoft.com/office/officeart/2018/2/layout/IconVerticalSolidList"/>
    <dgm:cxn modelId="{4A89F486-7AC5-4C2F-ACA5-7571FA671D47}" type="presParOf" srcId="{D9D3D263-DE1F-4C75-ABFD-7571C6792331}" destId="{F2F73BEF-1F24-4826-B119-0029346992DB}" srcOrd="1" destOrd="0" presId="urn:microsoft.com/office/officeart/2018/2/layout/IconVerticalSolidList"/>
    <dgm:cxn modelId="{53396B85-D638-4BC5-97B6-B6FD090C1169}" type="presParOf" srcId="{D9D3D263-DE1F-4C75-ABFD-7571C6792331}" destId="{8BADDD2A-AB8A-450D-AFB6-71F519F841B2}" srcOrd="2" destOrd="0" presId="urn:microsoft.com/office/officeart/2018/2/layout/IconVerticalSolidList"/>
    <dgm:cxn modelId="{F255B134-CCAD-4084-A421-1CA1FF73861B}" type="presParOf" srcId="{D9D3D263-DE1F-4C75-ABFD-7571C6792331}" destId="{2BC8E6B5-2E82-4EFA-A27B-954BCBFD2A9B}" srcOrd="3" destOrd="0" presId="urn:microsoft.com/office/officeart/2018/2/layout/IconVerticalSolidList"/>
    <dgm:cxn modelId="{47D4A138-7969-48F0-8053-9318189EC6B7}" type="presParOf" srcId="{872D8CE5-E851-4C7B-AEB2-AEB9A2CB31A8}" destId="{03D1767A-7E80-439E-8276-46D2D6FA133F}" srcOrd="5" destOrd="0" presId="urn:microsoft.com/office/officeart/2018/2/layout/IconVerticalSolidList"/>
    <dgm:cxn modelId="{01CDE1AF-B69A-448D-8334-0164A2B9FADF}" type="presParOf" srcId="{872D8CE5-E851-4C7B-AEB2-AEB9A2CB31A8}" destId="{DC4BB7A3-94DD-41A8-9C04-6549CF128AF2}" srcOrd="6" destOrd="0" presId="urn:microsoft.com/office/officeart/2018/2/layout/IconVerticalSolidList"/>
    <dgm:cxn modelId="{54B40EF2-267F-494D-8CB6-E29F8536EF67}" type="presParOf" srcId="{DC4BB7A3-94DD-41A8-9C04-6549CF128AF2}" destId="{98353459-63B9-4B37-BA25-C05883BC1A9D}" srcOrd="0" destOrd="0" presId="urn:microsoft.com/office/officeart/2018/2/layout/IconVerticalSolidList"/>
    <dgm:cxn modelId="{D83A0A97-ABA0-4E15-9E7F-16691CDE59B3}" type="presParOf" srcId="{DC4BB7A3-94DD-41A8-9C04-6549CF128AF2}" destId="{06828357-D033-4C01-BD7B-1ED72A34A9B5}" srcOrd="1" destOrd="0" presId="urn:microsoft.com/office/officeart/2018/2/layout/IconVerticalSolidList"/>
    <dgm:cxn modelId="{C996C3BE-9C1D-411A-A58F-DB6CD174F63C}" type="presParOf" srcId="{DC4BB7A3-94DD-41A8-9C04-6549CF128AF2}" destId="{588B9E13-824E-4467-9101-D60F6430F41A}" srcOrd="2" destOrd="0" presId="urn:microsoft.com/office/officeart/2018/2/layout/IconVerticalSolidList"/>
    <dgm:cxn modelId="{E29BA237-C5A8-47F8-AD6C-36A90552D147}" type="presParOf" srcId="{DC4BB7A3-94DD-41A8-9C04-6549CF128AF2}" destId="{F6AE0687-5829-4744-84D2-F81A6DCF4A5B}" srcOrd="3" destOrd="0" presId="urn:microsoft.com/office/officeart/2018/2/layout/IconVerticalSolidList"/>
    <dgm:cxn modelId="{7EB2726A-C4F7-4D34-9917-BD0BC1DC2ED7}" type="presParOf" srcId="{872D8CE5-E851-4C7B-AEB2-AEB9A2CB31A8}" destId="{0CB59A65-64CB-4D82-AC80-FDE9592FD80A}" srcOrd="7" destOrd="0" presId="urn:microsoft.com/office/officeart/2018/2/layout/IconVerticalSolidList"/>
    <dgm:cxn modelId="{3261F308-43AF-4F88-885E-529767F973C3}" type="presParOf" srcId="{872D8CE5-E851-4C7B-AEB2-AEB9A2CB31A8}" destId="{AD7FB7CA-7D8F-4C2F-8CE4-3EE92C3B0FE5}" srcOrd="8" destOrd="0" presId="urn:microsoft.com/office/officeart/2018/2/layout/IconVerticalSolidList"/>
    <dgm:cxn modelId="{F793193E-7B95-4EA0-A039-AA6090E4C392}" type="presParOf" srcId="{AD7FB7CA-7D8F-4C2F-8CE4-3EE92C3B0FE5}" destId="{26AE1F31-A840-4A54-85A6-BD8C0EAE943F}" srcOrd="0" destOrd="0" presId="urn:microsoft.com/office/officeart/2018/2/layout/IconVerticalSolidList"/>
    <dgm:cxn modelId="{648F8102-B71A-4B83-BF78-EEC1CEA319C5}" type="presParOf" srcId="{AD7FB7CA-7D8F-4C2F-8CE4-3EE92C3B0FE5}" destId="{4D17BADC-98ED-44A9-8DE3-7D3D70035055}" srcOrd="1" destOrd="0" presId="urn:microsoft.com/office/officeart/2018/2/layout/IconVerticalSolidList"/>
    <dgm:cxn modelId="{50B15CA1-3F14-49C4-B1CA-907B9F393F58}" type="presParOf" srcId="{AD7FB7CA-7D8F-4C2F-8CE4-3EE92C3B0FE5}" destId="{94CAE01A-99BB-4D08-A2A0-74A23E3DF931}" srcOrd="2" destOrd="0" presId="urn:microsoft.com/office/officeart/2018/2/layout/IconVerticalSolidList"/>
    <dgm:cxn modelId="{717C45C4-D593-4854-A5D7-D2A014BEA812}" type="presParOf" srcId="{AD7FB7CA-7D8F-4C2F-8CE4-3EE92C3B0FE5}" destId="{B059EEB4-C4BC-4EE6-8343-2FE75724A8FB}" srcOrd="3" destOrd="0" presId="urn:microsoft.com/office/officeart/2018/2/layout/IconVerticalSolidList"/>
    <dgm:cxn modelId="{25AC4395-2647-48B0-B89D-257EC6CCDC90}" type="presParOf" srcId="{872D8CE5-E851-4C7B-AEB2-AEB9A2CB31A8}" destId="{E4EB2EBE-F379-46A0-9C7D-BC5D1565D849}" srcOrd="9" destOrd="0" presId="urn:microsoft.com/office/officeart/2018/2/layout/IconVerticalSolidList"/>
    <dgm:cxn modelId="{ABBCC715-320F-4E32-80CB-F41CCB7A6070}" type="presParOf" srcId="{872D8CE5-E851-4C7B-AEB2-AEB9A2CB31A8}" destId="{64818B53-6E5A-4E4F-A4CC-9A8E26E48677}" srcOrd="10" destOrd="0" presId="urn:microsoft.com/office/officeart/2018/2/layout/IconVerticalSolidList"/>
    <dgm:cxn modelId="{F7BC3F41-C186-40E2-8A73-EF82F4355E08}" type="presParOf" srcId="{64818B53-6E5A-4E4F-A4CC-9A8E26E48677}" destId="{8CFB6863-472D-4D5D-B8D7-FED4AB6B8383}" srcOrd="0" destOrd="0" presId="urn:microsoft.com/office/officeart/2018/2/layout/IconVerticalSolidList"/>
    <dgm:cxn modelId="{87BB2335-2220-415C-B3CF-256EBA4CEAF1}" type="presParOf" srcId="{64818B53-6E5A-4E4F-A4CC-9A8E26E48677}" destId="{ADB72C4D-871B-4F88-947A-191AE2657B89}" srcOrd="1" destOrd="0" presId="urn:microsoft.com/office/officeart/2018/2/layout/IconVerticalSolidList"/>
    <dgm:cxn modelId="{654F6BAC-F7F2-4494-8281-9BF8A0FEB27D}" type="presParOf" srcId="{64818B53-6E5A-4E4F-A4CC-9A8E26E48677}" destId="{6C8EAD7F-467B-49C7-8E9B-0717AE00A8B6}" srcOrd="2" destOrd="0" presId="urn:microsoft.com/office/officeart/2018/2/layout/IconVerticalSolidList"/>
    <dgm:cxn modelId="{0B41107A-C262-4D44-97F3-595A064F3138}" type="presParOf" srcId="{64818B53-6E5A-4E4F-A4CC-9A8E26E48677}" destId="{BADC2A2E-A494-4607-8530-AF301A03BE3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4763F0F-6AA2-435A-AC36-221E888003BE}"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5C5E28C-A325-4690-ADA2-E80A68B5FBD5}">
      <dgm:prSet/>
      <dgm:spPr/>
      <dgm:t>
        <a:bodyPr/>
        <a:lstStyle/>
        <a:p>
          <a:pPr>
            <a:lnSpc>
              <a:spcPct val="100000"/>
            </a:lnSpc>
          </a:pPr>
          <a:r>
            <a:rPr lang="en-US" dirty="0">
              <a:solidFill>
                <a:schemeClr val="tx1"/>
              </a:solidFill>
            </a:rPr>
            <a:t>For new construction, the maximum total cost of work is $5,000.00; </a:t>
          </a:r>
        </a:p>
      </dgm:t>
    </dgm:pt>
    <dgm:pt modelId="{690D35F8-8429-4C42-87B8-13697780B940}" type="parTrans" cxnId="{39DAC6FC-3FB8-4A57-9E62-8810A7EA6197}">
      <dgm:prSet/>
      <dgm:spPr/>
      <dgm:t>
        <a:bodyPr/>
        <a:lstStyle/>
        <a:p>
          <a:endParaRPr lang="en-US"/>
        </a:p>
      </dgm:t>
    </dgm:pt>
    <dgm:pt modelId="{3BE1C149-E5EC-4344-9B8E-FE4A0E955741}" type="sibTrans" cxnId="{39DAC6FC-3FB8-4A57-9E62-8810A7EA6197}">
      <dgm:prSet/>
      <dgm:spPr/>
      <dgm:t>
        <a:bodyPr/>
        <a:lstStyle/>
        <a:p>
          <a:endParaRPr lang="en-US"/>
        </a:p>
      </dgm:t>
    </dgm:pt>
    <dgm:pt modelId="{84A6A8EF-7603-4453-9E3E-4DD94A7D11A7}">
      <dgm:prSet/>
      <dgm:spPr/>
      <dgm:t>
        <a:bodyPr/>
        <a:lstStyle/>
        <a:p>
          <a:pPr>
            <a:lnSpc>
              <a:spcPct val="100000"/>
            </a:lnSpc>
          </a:pPr>
          <a:r>
            <a:rPr lang="en-US" dirty="0">
              <a:solidFill>
                <a:schemeClr val="tx1"/>
              </a:solidFill>
            </a:rPr>
            <a:t>The new driveway construction grant is available on a one-time basis;</a:t>
          </a:r>
        </a:p>
      </dgm:t>
    </dgm:pt>
    <dgm:pt modelId="{E36EBC67-4AE7-4EEE-95BB-E305869F8B12}" type="parTrans" cxnId="{31CFA0D3-85EC-4F10-84CB-865EAAF9B4E7}">
      <dgm:prSet/>
      <dgm:spPr/>
      <dgm:t>
        <a:bodyPr/>
        <a:lstStyle/>
        <a:p>
          <a:endParaRPr lang="en-US"/>
        </a:p>
      </dgm:t>
    </dgm:pt>
    <dgm:pt modelId="{B281881F-23F1-40C7-B811-FE40AF697DB2}" type="sibTrans" cxnId="{31CFA0D3-85EC-4F10-84CB-865EAAF9B4E7}">
      <dgm:prSet/>
      <dgm:spPr/>
      <dgm:t>
        <a:bodyPr/>
        <a:lstStyle/>
        <a:p>
          <a:endParaRPr lang="en-US"/>
        </a:p>
      </dgm:t>
    </dgm:pt>
    <dgm:pt modelId="{9036E2CF-1D38-4CFB-8D74-67D7314D96DE}">
      <dgm:prSet/>
      <dgm:spPr/>
      <dgm:t>
        <a:bodyPr/>
        <a:lstStyle/>
        <a:p>
          <a:pPr>
            <a:lnSpc>
              <a:spcPct val="100000"/>
            </a:lnSpc>
          </a:pPr>
          <a:r>
            <a:rPr lang="en-US" dirty="0">
              <a:solidFill>
                <a:schemeClr val="tx1"/>
              </a:solidFill>
            </a:rPr>
            <a:t>Any additional work for tree removal, home foundation work or any other category work is not eligible to be paid under the driveway construction fund;</a:t>
          </a:r>
        </a:p>
      </dgm:t>
    </dgm:pt>
    <dgm:pt modelId="{EE361102-6470-48BD-BD6C-96119452EEF9}" type="parTrans" cxnId="{59732993-2116-471F-83D0-280A97F0393B}">
      <dgm:prSet/>
      <dgm:spPr/>
      <dgm:t>
        <a:bodyPr/>
        <a:lstStyle/>
        <a:p>
          <a:endParaRPr lang="en-US"/>
        </a:p>
      </dgm:t>
    </dgm:pt>
    <dgm:pt modelId="{841E1F04-B0B9-4CE7-BC26-33A2A66F7F63}" type="sibTrans" cxnId="{59732993-2116-471F-83D0-280A97F0393B}">
      <dgm:prSet/>
      <dgm:spPr/>
      <dgm:t>
        <a:bodyPr/>
        <a:lstStyle/>
        <a:p>
          <a:endParaRPr lang="en-US"/>
        </a:p>
      </dgm:t>
    </dgm:pt>
    <dgm:pt modelId="{EC56EC1C-D3AF-46AA-B9C3-F371D84FB07E}">
      <dgm:prSet/>
      <dgm:spPr/>
      <dgm:t>
        <a:bodyPr/>
        <a:lstStyle/>
        <a:p>
          <a:pPr>
            <a:lnSpc>
              <a:spcPct val="100000"/>
            </a:lnSpc>
          </a:pPr>
          <a:r>
            <a:rPr lang="en-US" dirty="0">
              <a:solidFill>
                <a:schemeClr val="tx1"/>
              </a:solidFill>
            </a:rPr>
            <a:t>The funds are limited and will be available on a first-come, first-served basis;</a:t>
          </a:r>
        </a:p>
      </dgm:t>
    </dgm:pt>
    <dgm:pt modelId="{6E107C0F-CD74-4B0B-990B-8F09844DB261}" type="parTrans" cxnId="{2F6E6317-A35E-4F18-82DF-662E1C0898A3}">
      <dgm:prSet/>
      <dgm:spPr/>
      <dgm:t>
        <a:bodyPr/>
        <a:lstStyle/>
        <a:p>
          <a:endParaRPr lang="en-US"/>
        </a:p>
      </dgm:t>
    </dgm:pt>
    <dgm:pt modelId="{473E0DBD-D188-4010-9FD3-F161EEE3A860}" type="sibTrans" cxnId="{2F6E6317-A35E-4F18-82DF-662E1C0898A3}">
      <dgm:prSet/>
      <dgm:spPr/>
      <dgm:t>
        <a:bodyPr/>
        <a:lstStyle/>
        <a:p>
          <a:endParaRPr lang="en-US"/>
        </a:p>
      </dgm:t>
    </dgm:pt>
    <dgm:pt modelId="{F95BF6FF-707D-4EA5-81D7-B76F619FAC0B}">
      <dgm:prSet/>
      <dgm:spPr/>
      <dgm:t>
        <a:bodyPr/>
        <a:lstStyle/>
        <a:p>
          <a:pPr>
            <a:lnSpc>
              <a:spcPct val="100000"/>
            </a:lnSpc>
          </a:pPr>
          <a:endParaRPr lang="en-US" dirty="0"/>
        </a:p>
      </dgm:t>
    </dgm:pt>
    <dgm:pt modelId="{E3669FB7-4DE5-4B46-8374-1863D0A994F1}" type="parTrans" cxnId="{8D5B2756-462E-47EF-8F48-982B0501A05F}">
      <dgm:prSet/>
      <dgm:spPr/>
      <dgm:t>
        <a:bodyPr/>
        <a:lstStyle/>
        <a:p>
          <a:endParaRPr lang="en-US"/>
        </a:p>
      </dgm:t>
    </dgm:pt>
    <dgm:pt modelId="{5F8234D8-5A79-402F-A2CE-4E24F74AA62F}" type="sibTrans" cxnId="{8D5B2756-462E-47EF-8F48-982B0501A05F}">
      <dgm:prSet/>
      <dgm:spPr/>
      <dgm:t>
        <a:bodyPr/>
        <a:lstStyle/>
        <a:p>
          <a:endParaRPr lang="en-US"/>
        </a:p>
      </dgm:t>
    </dgm:pt>
    <dgm:pt modelId="{C1D2531B-0C3B-48CD-AFC5-54D90D6DBACF}">
      <dgm:prSet/>
      <dgm:spPr/>
      <dgm:t>
        <a:bodyPr/>
        <a:lstStyle/>
        <a:p>
          <a:pPr>
            <a:lnSpc>
              <a:spcPct val="100000"/>
            </a:lnSpc>
          </a:pPr>
          <a:endParaRPr lang="en-US" dirty="0"/>
        </a:p>
      </dgm:t>
    </dgm:pt>
    <dgm:pt modelId="{DF578C11-026D-4CC7-ADD4-8B892C0C8BE9}" type="parTrans" cxnId="{0706A309-A656-40AB-8071-8EECEB4D8B9B}">
      <dgm:prSet/>
      <dgm:spPr/>
      <dgm:t>
        <a:bodyPr/>
        <a:lstStyle/>
        <a:p>
          <a:endParaRPr lang="en-US"/>
        </a:p>
      </dgm:t>
    </dgm:pt>
    <dgm:pt modelId="{4A225F5A-B324-4544-8736-7FB751E44E2A}" type="sibTrans" cxnId="{0706A309-A656-40AB-8071-8EECEB4D8B9B}">
      <dgm:prSet/>
      <dgm:spPr/>
      <dgm:t>
        <a:bodyPr/>
        <a:lstStyle/>
        <a:p>
          <a:endParaRPr lang="en-US"/>
        </a:p>
      </dgm:t>
    </dgm:pt>
    <dgm:pt modelId="{296FCF81-AD0C-4810-BE60-BC8EB5FD43CC}">
      <dgm:prSet/>
      <dgm:spPr/>
      <dgm:t>
        <a:bodyPr/>
        <a:lstStyle/>
        <a:p>
          <a:pPr>
            <a:lnSpc>
              <a:spcPct val="100000"/>
            </a:lnSpc>
          </a:pPr>
          <a:endParaRPr lang="en-US" dirty="0"/>
        </a:p>
      </dgm:t>
    </dgm:pt>
    <dgm:pt modelId="{DA9DBF14-03EE-4666-85D8-B1E4D12B75E6}" type="parTrans" cxnId="{EDE877A0-1804-4403-9B8F-623952E7F1C7}">
      <dgm:prSet/>
      <dgm:spPr/>
      <dgm:t>
        <a:bodyPr/>
        <a:lstStyle/>
        <a:p>
          <a:endParaRPr lang="en-US"/>
        </a:p>
      </dgm:t>
    </dgm:pt>
    <dgm:pt modelId="{24F6E917-4C1E-410E-BB23-C6013A9F11CE}" type="sibTrans" cxnId="{EDE877A0-1804-4403-9B8F-623952E7F1C7}">
      <dgm:prSet/>
      <dgm:spPr/>
      <dgm:t>
        <a:bodyPr/>
        <a:lstStyle/>
        <a:p>
          <a:endParaRPr lang="en-US"/>
        </a:p>
      </dgm:t>
    </dgm:pt>
    <dgm:pt modelId="{2CBCBCEC-4BFE-415A-ACA4-D575AE34C879}">
      <dgm:prSet/>
      <dgm:spPr/>
      <dgm:t>
        <a:bodyPr/>
        <a:lstStyle/>
        <a:p>
          <a:pPr>
            <a:lnSpc>
              <a:spcPct val="100000"/>
            </a:lnSpc>
          </a:pPr>
          <a:endParaRPr lang="en-US" dirty="0"/>
        </a:p>
      </dgm:t>
    </dgm:pt>
    <dgm:pt modelId="{69487823-FA4A-46CC-B9A1-FCE0BC2A6EE8}" type="parTrans" cxnId="{DF5EECA5-D529-4F7D-93C4-FD2AE15994B7}">
      <dgm:prSet/>
      <dgm:spPr/>
      <dgm:t>
        <a:bodyPr/>
        <a:lstStyle/>
        <a:p>
          <a:endParaRPr lang="en-US"/>
        </a:p>
      </dgm:t>
    </dgm:pt>
    <dgm:pt modelId="{5C8E3175-5B8B-4C74-A497-00F437CF1253}" type="sibTrans" cxnId="{DF5EECA5-D529-4F7D-93C4-FD2AE15994B7}">
      <dgm:prSet/>
      <dgm:spPr/>
      <dgm:t>
        <a:bodyPr/>
        <a:lstStyle/>
        <a:p>
          <a:endParaRPr lang="en-US"/>
        </a:p>
      </dgm:t>
    </dgm:pt>
    <dgm:pt modelId="{613CCAD1-72C0-4F80-A9B8-B3C6CB0BC831}" type="pres">
      <dgm:prSet presAssocID="{74763F0F-6AA2-435A-AC36-221E888003BE}" presName="root" presStyleCnt="0">
        <dgm:presLayoutVars>
          <dgm:dir/>
          <dgm:resizeHandles val="exact"/>
        </dgm:presLayoutVars>
      </dgm:prSet>
      <dgm:spPr/>
    </dgm:pt>
    <dgm:pt modelId="{A8A76760-0053-47ED-86BB-FF88655F928D}" type="pres">
      <dgm:prSet presAssocID="{15C5E28C-A325-4690-ADA2-E80A68B5FBD5}" presName="compNode" presStyleCnt="0"/>
      <dgm:spPr/>
    </dgm:pt>
    <dgm:pt modelId="{A4F6B3D7-5CB1-472F-AB77-4B02972E1E84}" type="pres">
      <dgm:prSet presAssocID="{15C5E28C-A325-4690-ADA2-E80A68B5FBD5}" presName="bgRect" presStyleLbl="bgShp" presStyleIdx="0" presStyleCnt="4"/>
      <dgm:spPr/>
    </dgm:pt>
    <dgm:pt modelId="{156009BD-68B7-4D66-A084-E8A38CFD17F4}" type="pres">
      <dgm:prSet presAssocID="{15C5E28C-A325-4690-ADA2-E80A68B5FBD5}"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itcoin"/>
        </a:ext>
      </dgm:extLst>
    </dgm:pt>
    <dgm:pt modelId="{A23C0DBD-2C65-47BA-99A7-F06D08FF32D4}" type="pres">
      <dgm:prSet presAssocID="{15C5E28C-A325-4690-ADA2-E80A68B5FBD5}" presName="spaceRect" presStyleCnt="0"/>
      <dgm:spPr/>
    </dgm:pt>
    <dgm:pt modelId="{0DE7D7C8-8E13-4C44-A4DD-EC8F22404D22}" type="pres">
      <dgm:prSet presAssocID="{15C5E28C-A325-4690-ADA2-E80A68B5FBD5}" presName="parTx" presStyleLbl="revTx" presStyleIdx="0" presStyleCnt="5">
        <dgm:presLayoutVars>
          <dgm:chMax val="0"/>
          <dgm:chPref val="0"/>
        </dgm:presLayoutVars>
      </dgm:prSet>
      <dgm:spPr/>
    </dgm:pt>
    <dgm:pt modelId="{E6F3AFE5-F618-4BE7-87D1-BF372F02B584}" type="pres">
      <dgm:prSet presAssocID="{3BE1C149-E5EC-4344-9B8E-FE4A0E955741}" presName="sibTrans" presStyleCnt="0"/>
      <dgm:spPr/>
    </dgm:pt>
    <dgm:pt modelId="{BEF6B32B-D72D-45F4-820C-2E8B4BC14236}" type="pres">
      <dgm:prSet presAssocID="{84A6A8EF-7603-4453-9E3E-4DD94A7D11A7}" presName="compNode" presStyleCnt="0"/>
      <dgm:spPr/>
    </dgm:pt>
    <dgm:pt modelId="{59387D2D-DC01-455C-A619-8F515941976B}" type="pres">
      <dgm:prSet presAssocID="{84A6A8EF-7603-4453-9E3E-4DD94A7D11A7}" presName="bgRect" presStyleLbl="bgShp" presStyleIdx="1" presStyleCnt="4"/>
      <dgm:spPr/>
    </dgm:pt>
    <dgm:pt modelId="{24B7C18A-6102-41DB-91B5-E34E8EEBE5EB}" type="pres">
      <dgm:prSet presAssocID="{84A6A8EF-7603-4453-9E3E-4DD94A7D11A7}"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aint"/>
        </a:ext>
      </dgm:extLst>
    </dgm:pt>
    <dgm:pt modelId="{442261C9-0EE2-4FE1-868F-EAE425B735B3}" type="pres">
      <dgm:prSet presAssocID="{84A6A8EF-7603-4453-9E3E-4DD94A7D11A7}" presName="spaceRect" presStyleCnt="0"/>
      <dgm:spPr/>
    </dgm:pt>
    <dgm:pt modelId="{8063EB50-87E2-4CA6-8F1A-84A50CB6BD2D}" type="pres">
      <dgm:prSet presAssocID="{84A6A8EF-7603-4453-9E3E-4DD94A7D11A7}" presName="parTx" presStyleLbl="revTx" presStyleIdx="1" presStyleCnt="5">
        <dgm:presLayoutVars>
          <dgm:chMax val="0"/>
          <dgm:chPref val="0"/>
        </dgm:presLayoutVars>
      </dgm:prSet>
      <dgm:spPr/>
    </dgm:pt>
    <dgm:pt modelId="{8C2A1E76-77AB-4D3F-94C2-35B17CE9BCAF}" type="pres">
      <dgm:prSet presAssocID="{B281881F-23F1-40C7-B811-FE40AF697DB2}" presName="sibTrans" presStyleCnt="0"/>
      <dgm:spPr/>
    </dgm:pt>
    <dgm:pt modelId="{0298F45D-9BAD-48E5-94BD-E58CA78A8E65}" type="pres">
      <dgm:prSet presAssocID="{9036E2CF-1D38-4CFB-8D74-67D7314D96DE}" presName="compNode" presStyleCnt="0"/>
      <dgm:spPr/>
    </dgm:pt>
    <dgm:pt modelId="{5FAB640F-214C-4177-9781-DEF577F366A7}" type="pres">
      <dgm:prSet presAssocID="{9036E2CF-1D38-4CFB-8D74-67D7314D96DE}" presName="bgRect" presStyleLbl="bgShp" presStyleIdx="2" presStyleCnt="4"/>
      <dgm:spPr/>
    </dgm:pt>
    <dgm:pt modelId="{08E0DA5B-3935-4648-A21A-B26051DE91A8}" type="pres">
      <dgm:prSet presAssocID="{9036E2CF-1D38-4CFB-8D74-67D7314D96DE}"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Yuan"/>
        </a:ext>
      </dgm:extLst>
    </dgm:pt>
    <dgm:pt modelId="{8D986043-E127-4BDF-B914-1D8DDA9DA9FA}" type="pres">
      <dgm:prSet presAssocID="{9036E2CF-1D38-4CFB-8D74-67D7314D96DE}" presName="spaceRect" presStyleCnt="0"/>
      <dgm:spPr/>
    </dgm:pt>
    <dgm:pt modelId="{F57A60B5-2220-4CDC-BE71-FE44C616C3ED}" type="pres">
      <dgm:prSet presAssocID="{9036E2CF-1D38-4CFB-8D74-67D7314D96DE}" presName="parTx" presStyleLbl="revTx" presStyleIdx="2" presStyleCnt="5">
        <dgm:presLayoutVars>
          <dgm:chMax val="0"/>
          <dgm:chPref val="0"/>
        </dgm:presLayoutVars>
      </dgm:prSet>
      <dgm:spPr/>
    </dgm:pt>
    <dgm:pt modelId="{BDED9394-AE17-4690-A1EA-7F6C6263C516}" type="pres">
      <dgm:prSet presAssocID="{841E1F04-B0B9-4CE7-BC26-33A2A66F7F63}" presName="sibTrans" presStyleCnt="0"/>
      <dgm:spPr/>
    </dgm:pt>
    <dgm:pt modelId="{2CAFB3A8-39EE-4FC9-A5AD-6F58A65214E7}" type="pres">
      <dgm:prSet presAssocID="{EC56EC1C-D3AF-46AA-B9C3-F371D84FB07E}" presName="compNode" presStyleCnt="0"/>
      <dgm:spPr/>
    </dgm:pt>
    <dgm:pt modelId="{D2D86895-2EBC-4945-8698-AD9F06310A48}" type="pres">
      <dgm:prSet presAssocID="{EC56EC1C-D3AF-46AA-B9C3-F371D84FB07E}" presName="bgRect" presStyleLbl="bgShp" presStyleIdx="3" presStyleCnt="4"/>
      <dgm:spPr/>
    </dgm:pt>
    <dgm:pt modelId="{AF57F1E5-B13F-4696-9082-C434C649F011}" type="pres">
      <dgm:prSet presAssocID="{EC56EC1C-D3AF-46AA-B9C3-F371D84FB07E}"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atabase"/>
        </a:ext>
      </dgm:extLst>
    </dgm:pt>
    <dgm:pt modelId="{4908CE6E-102D-414B-99CC-681D91F6B161}" type="pres">
      <dgm:prSet presAssocID="{EC56EC1C-D3AF-46AA-B9C3-F371D84FB07E}" presName="spaceRect" presStyleCnt="0"/>
      <dgm:spPr/>
    </dgm:pt>
    <dgm:pt modelId="{4B686B24-B32C-4CCB-B768-53F8F9A91212}" type="pres">
      <dgm:prSet presAssocID="{EC56EC1C-D3AF-46AA-B9C3-F371D84FB07E}" presName="parTx" presStyleLbl="revTx" presStyleIdx="3" presStyleCnt="5">
        <dgm:presLayoutVars>
          <dgm:chMax val="0"/>
          <dgm:chPref val="0"/>
        </dgm:presLayoutVars>
      </dgm:prSet>
      <dgm:spPr/>
    </dgm:pt>
    <dgm:pt modelId="{2FB1AC07-D2D3-450A-B832-AC8123B2C9D5}" type="pres">
      <dgm:prSet presAssocID="{EC56EC1C-D3AF-46AA-B9C3-F371D84FB07E}" presName="desTx" presStyleLbl="revTx" presStyleIdx="4" presStyleCnt="5">
        <dgm:presLayoutVars/>
      </dgm:prSet>
      <dgm:spPr/>
    </dgm:pt>
  </dgm:ptLst>
  <dgm:cxnLst>
    <dgm:cxn modelId="{0706A309-A656-40AB-8071-8EECEB4D8B9B}" srcId="{EC56EC1C-D3AF-46AA-B9C3-F371D84FB07E}" destId="{C1D2531B-0C3B-48CD-AFC5-54D90D6DBACF}" srcOrd="1" destOrd="0" parTransId="{DF578C11-026D-4CC7-ADD4-8B892C0C8BE9}" sibTransId="{4A225F5A-B324-4544-8736-7FB751E44E2A}"/>
    <dgm:cxn modelId="{2F6E6317-A35E-4F18-82DF-662E1C0898A3}" srcId="{74763F0F-6AA2-435A-AC36-221E888003BE}" destId="{EC56EC1C-D3AF-46AA-B9C3-F371D84FB07E}" srcOrd="3" destOrd="0" parTransId="{6E107C0F-CD74-4B0B-990B-8F09844DB261}" sibTransId="{473E0DBD-D188-4010-9FD3-F161EEE3A860}"/>
    <dgm:cxn modelId="{7F48B826-EB0A-4F65-ABE0-A20DBE68954F}" type="presOf" srcId="{F95BF6FF-707D-4EA5-81D7-B76F619FAC0B}" destId="{2FB1AC07-D2D3-450A-B832-AC8123B2C9D5}" srcOrd="0" destOrd="0" presId="urn:microsoft.com/office/officeart/2018/2/layout/IconVerticalSolidList"/>
    <dgm:cxn modelId="{3887F775-1860-4B0B-A5F6-9FA37B107950}" type="presOf" srcId="{C1D2531B-0C3B-48CD-AFC5-54D90D6DBACF}" destId="{2FB1AC07-D2D3-450A-B832-AC8123B2C9D5}" srcOrd="0" destOrd="1" presId="urn:microsoft.com/office/officeart/2018/2/layout/IconVerticalSolidList"/>
    <dgm:cxn modelId="{8D5B2756-462E-47EF-8F48-982B0501A05F}" srcId="{EC56EC1C-D3AF-46AA-B9C3-F371D84FB07E}" destId="{F95BF6FF-707D-4EA5-81D7-B76F619FAC0B}" srcOrd="0" destOrd="0" parTransId="{E3669FB7-4DE5-4B46-8374-1863D0A994F1}" sibTransId="{5F8234D8-5A79-402F-A2CE-4E24F74AA62F}"/>
    <dgm:cxn modelId="{59732993-2116-471F-83D0-280A97F0393B}" srcId="{74763F0F-6AA2-435A-AC36-221E888003BE}" destId="{9036E2CF-1D38-4CFB-8D74-67D7314D96DE}" srcOrd="2" destOrd="0" parTransId="{EE361102-6470-48BD-BD6C-96119452EEF9}" sibTransId="{841E1F04-B0B9-4CE7-BC26-33A2A66F7F63}"/>
    <dgm:cxn modelId="{EDE877A0-1804-4403-9B8F-623952E7F1C7}" srcId="{EC56EC1C-D3AF-46AA-B9C3-F371D84FB07E}" destId="{296FCF81-AD0C-4810-BE60-BC8EB5FD43CC}" srcOrd="2" destOrd="0" parTransId="{DA9DBF14-03EE-4666-85D8-B1E4D12B75E6}" sibTransId="{24F6E917-4C1E-410E-BB23-C6013A9F11CE}"/>
    <dgm:cxn modelId="{DF5EECA5-D529-4F7D-93C4-FD2AE15994B7}" srcId="{EC56EC1C-D3AF-46AA-B9C3-F371D84FB07E}" destId="{2CBCBCEC-4BFE-415A-ACA4-D575AE34C879}" srcOrd="3" destOrd="0" parTransId="{69487823-FA4A-46CC-B9A1-FCE0BC2A6EE8}" sibTransId="{5C8E3175-5B8B-4C74-A497-00F437CF1253}"/>
    <dgm:cxn modelId="{B934B4B9-F540-4009-9B6B-85771F05306A}" type="presOf" srcId="{15C5E28C-A325-4690-ADA2-E80A68B5FBD5}" destId="{0DE7D7C8-8E13-4C44-A4DD-EC8F22404D22}" srcOrd="0" destOrd="0" presId="urn:microsoft.com/office/officeart/2018/2/layout/IconVerticalSolidList"/>
    <dgm:cxn modelId="{22695FBC-BA06-4756-A7EC-3AF742E2EB4F}" type="presOf" srcId="{84A6A8EF-7603-4453-9E3E-4DD94A7D11A7}" destId="{8063EB50-87E2-4CA6-8F1A-84A50CB6BD2D}" srcOrd="0" destOrd="0" presId="urn:microsoft.com/office/officeart/2018/2/layout/IconVerticalSolidList"/>
    <dgm:cxn modelId="{13672FBE-0345-44EC-B4FE-E260EA3C470C}" type="presOf" srcId="{296FCF81-AD0C-4810-BE60-BC8EB5FD43CC}" destId="{2FB1AC07-D2D3-450A-B832-AC8123B2C9D5}" srcOrd="0" destOrd="2" presId="urn:microsoft.com/office/officeart/2018/2/layout/IconVerticalSolidList"/>
    <dgm:cxn modelId="{FC19A6C3-53A4-493D-8111-DAE7606B282F}" type="presOf" srcId="{2CBCBCEC-4BFE-415A-ACA4-D575AE34C879}" destId="{2FB1AC07-D2D3-450A-B832-AC8123B2C9D5}" srcOrd="0" destOrd="3" presId="urn:microsoft.com/office/officeart/2018/2/layout/IconVerticalSolidList"/>
    <dgm:cxn modelId="{B0A9FDC9-449F-4E3E-B9AC-4670D1BF89B7}" type="presOf" srcId="{9036E2CF-1D38-4CFB-8D74-67D7314D96DE}" destId="{F57A60B5-2220-4CDC-BE71-FE44C616C3ED}" srcOrd="0" destOrd="0" presId="urn:microsoft.com/office/officeart/2018/2/layout/IconVerticalSolidList"/>
    <dgm:cxn modelId="{31CFA0D3-85EC-4F10-84CB-865EAAF9B4E7}" srcId="{74763F0F-6AA2-435A-AC36-221E888003BE}" destId="{84A6A8EF-7603-4453-9E3E-4DD94A7D11A7}" srcOrd="1" destOrd="0" parTransId="{E36EBC67-4AE7-4EEE-95BB-E305869F8B12}" sibTransId="{B281881F-23F1-40C7-B811-FE40AF697DB2}"/>
    <dgm:cxn modelId="{B13E80D5-8FCD-492B-8D12-5E4E336C68AF}" type="presOf" srcId="{74763F0F-6AA2-435A-AC36-221E888003BE}" destId="{613CCAD1-72C0-4F80-A9B8-B3C6CB0BC831}" srcOrd="0" destOrd="0" presId="urn:microsoft.com/office/officeart/2018/2/layout/IconVerticalSolidList"/>
    <dgm:cxn modelId="{82DFC2DD-E1A1-4813-A309-98DE29058671}" type="presOf" srcId="{EC56EC1C-D3AF-46AA-B9C3-F371D84FB07E}" destId="{4B686B24-B32C-4CCB-B768-53F8F9A91212}" srcOrd="0" destOrd="0" presId="urn:microsoft.com/office/officeart/2018/2/layout/IconVerticalSolidList"/>
    <dgm:cxn modelId="{39DAC6FC-3FB8-4A57-9E62-8810A7EA6197}" srcId="{74763F0F-6AA2-435A-AC36-221E888003BE}" destId="{15C5E28C-A325-4690-ADA2-E80A68B5FBD5}" srcOrd="0" destOrd="0" parTransId="{690D35F8-8429-4C42-87B8-13697780B940}" sibTransId="{3BE1C149-E5EC-4344-9B8E-FE4A0E955741}"/>
    <dgm:cxn modelId="{EC7DD67D-3587-4C38-994F-A45BB4F50AE0}" type="presParOf" srcId="{613CCAD1-72C0-4F80-A9B8-B3C6CB0BC831}" destId="{A8A76760-0053-47ED-86BB-FF88655F928D}" srcOrd="0" destOrd="0" presId="urn:microsoft.com/office/officeart/2018/2/layout/IconVerticalSolidList"/>
    <dgm:cxn modelId="{7FAA8D6A-5D6F-4636-8507-77285107CE6E}" type="presParOf" srcId="{A8A76760-0053-47ED-86BB-FF88655F928D}" destId="{A4F6B3D7-5CB1-472F-AB77-4B02972E1E84}" srcOrd="0" destOrd="0" presId="urn:microsoft.com/office/officeart/2018/2/layout/IconVerticalSolidList"/>
    <dgm:cxn modelId="{F57C1842-F833-4705-A7DE-538FA9C58D5A}" type="presParOf" srcId="{A8A76760-0053-47ED-86BB-FF88655F928D}" destId="{156009BD-68B7-4D66-A084-E8A38CFD17F4}" srcOrd="1" destOrd="0" presId="urn:microsoft.com/office/officeart/2018/2/layout/IconVerticalSolidList"/>
    <dgm:cxn modelId="{1DBF8824-1B61-4D08-A591-4D8B79E2C720}" type="presParOf" srcId="{A8A76760-0053-47ED-86BB-FF88655F928D}" destId="{A23C0DBD-2C65-47BA-99A7-F06D08FF32D4}" srcOrd="2" destOrd="0" presId="urn:microsoft.com/office/officeart/2018/2/layout/IconVerticalSolidList"/>
    <dgm:cxn modelId="{8C161A53-CE9F-473B-A896-8E6579210A7E}" type="presParOf" srcId="{A8A76760-0053-47ED-86BB-FF88655F928D}" destId="{0DE7D7C8-8E13-4C44-A4DD-EC8F22404D22}" srcOrd="3" destOrd="0" presId="urn:microsoft.com/office/officeart/2018/2/layout/IconVerticalSolidList"/>
    <dgm:cxn modelId="{860D7682-B6A6-4E10-91F8-0249E3FBE7A0}" type="presParOf" srcId="{613CCAD1-72C0-4F80-A9B8-B3C6CB0BC831}" destId="{E6F3AFE5-F618-4BE7-87D1-BF372F02B584}" srcOrd="1" destOrd="0" presId="urn:microsoft.com/office/officeart/2018/2/layout/IconVerticalSolidList"/>
    <dgm:cxn modelId="{6730C81E-1576-43B1-98F3-D74595683AF2}" type="presParOf" srcId="{613CCAD1-72C0-4F80-A9B8-B3C6CB0BC831}" destId="{BEF6B32B-D72D-45F4-820C-2E8B4BC14236}" srcOrd="2" destOrd="0" presId="urn:microsoft.com/office/officeart/2018/2/layout/IconVerticalSolidList"/>
    <dgm:cxn modelId="{08F575A6-509F-4B5F-88D0-3B2A496A7DDD}" type="presParOf" srcId="{BEF6B32B-D72D-45F4-820C-2E8B4BC14236}" destId="{59387D2D-DC01-455C-A619-8F515941976B}" srcOrd="0" destOrd="0" presId="urn:microsoft.com/office/officeart/2018/2/layout/IconVerticalSolidList"/>
    <dgm:cxn modelId="{4C04879B-6489-4F95-8447-20FDC8D6930D}" type="presParOf" srcId="{BEF6B32B-D72D-45F4-820C-2E8B4BC14236}" destId="{24B7C18A-6102-41DB-91B5-E34E8EEBE5EB}" srcOrd="1" destOrd="0" presId="urn:microsoft.com/office/officeart/2018/2/layout/IconVerticalSolidList"/>
    <dgm:cxn modelId="{E9F89F87-FC49-4CC9-B557-A9104C2C5E47}" type="presParOf" srcId="{BEF6B32B-D72D-45F4-820C-2E8B4BC14236}" destId="{442261C9-0EE2-4FE1-868F-EAE425B735B3}" srcOrd="2" destOrd="0" presId="urn:microsoft.com/office/officeart/2018/2/layout/IconVerticalSolidList"/>
    <dgm:cxn modelId="{39941261-94FF-4B23-82DD-59CF83F7B5E8}" type="presParOf" srcId="{BEF6B32B-D72D-45F4-820C-2E8B4BC14236}" destId="{8063EB50-87E2-4CA6-8F1A-84A50CB6BD2D}" srcOrd="3" destOrd="0" presId="urn:microsoft.com/office/officeart/2018/2/layout/IconVerticalSolidList"/>
    <dgm:cxn modelId="{58DBD89C-7897-479D-85AF-A5CD4D3B0C25}" type="presParOf" srcId="{613CCAD1-72C0-4F80-A9B8-B3C6CB0BC831}" destId="{8C2A1E76-77AB-4D3F-94C2-35B17CE9BCAF}" srcOrd="3" destOrd="0" presId="urn:microsoft.com/office/officeart/2018/2/layout/IconVerticalSolidList"/>
    <dgm:cxn modelId="{524F8C94-FF82-4877-9779-96D3B1D49FC2}" type="presParOf" srcId="{613CCAD1-72C0-4F80-A9B8-B3C6CB0BC831}" destId="{0298F45D-9BAD-48E5-94BD-E58CA78A8E65}" srcOrd="4" destOrd="0" presId="urn:microsoft.com/office/officeart/2018/2/layout/IconVerticalSolidList"/>
    <dgm:cxn modelId="{1FDE87E9-A057-4926-9A1A-D2729CC16A8D}" type="presParOf" srcId="{0298F45D-9BAD-48E5-94BD-E58CA78A8E65}" destId="{5FAB640F-214C-4177-9781-DEF577F366A7}" srcOrd="0" destOrd="0" presId="urn:microsoft.com/office/officeart/2018/2/layout/IconVerticalSolidList"/>
    <dgm:cxn modelId="{5F2D47C1-F0B1-4F7A-B740-AB65594847D7}" type="presParOf" srcId="{0298F45D-9BAD-48E5-94BD-E58CA78A8E65}" destId="{08E0DA5B-3935-4648-A21A-B26051DE91A8}" srcOrd="1" destOrd="0" presId="urn:microsoft.com/office/officeart/2018/2/layout/IconVerticalSolidList"/>
    <dgm:cxn modelId="{0BA6D959-F091-469F-B309-DFEC8580401A}" type="presParOf" srcId="{0298F45D-9BAD-48E5-94BD-E58CA78A8E65}" destId="{8D986043-E127-4BDF-B914-1D8DDA9DA9FA}" srcOrd="2" destOrd="0" presId="urn:microsoft.com/office/officeart/2018/2/layout/IconVerticalSolidList"/>
    <dgm:cxn modelId="{BDF4F883-040B-459C-B59C-6CCA47651716}" type="presParOf" srcId="{0298F45D-9BAD-48E5-94BD-E58CA78A8E65}" destId="{F57A60B5-2220-4CDC-BE71-FE44C616C3ED}" srcOrd="3" destOrd="0" presId="urn:microsoft.com/office/officeart/2018/2/layout/IconVerticalSolidList"/>
    <dgm:cxn modelId="{FF75D912-517E-4898-AEA4-C6D876CCC252}" type="presParOf" srcId="{613CCAD1-72C0-4F80-A9B8-B3C6CB0BC831}" destId="{BDED9394-AE17-4690-A1EA-7F6C6263C516}" srcOrd="5" destOrd="0" presId="urn:microsoft.com/office/officeart/2018/2/layout/IconVerticalSolidList"/>
    <dgm:cxn modelId="{85A06BE3-089F-4C73-BC00-8F7750171067}" type="presParOf" srcId="{613CCAD1-72C0-4F80-A9B8-B3C6CB0BC831}" destId="{2CAFB3A8-39EE-4FC9-A5AD-6F58A65214E7}" srcOrd="6" destOrd="0" presId="urn:microsoft.com/office/officeart/2018/2/layout/IconVerticalSolidList"/>
    <dgm:cxn modelId="{EE062B4A-F099-4142-82C8-50D72599E628}" type="presParOf" srcId="{2CAFB3A8-39EE-4FC9-A5AD-6F58A65214E7}" destId="{D2D86895-2EBC-4945-8698-AD9F06310A48}" srcOrd="0" destOrd="0" presId="urn:microsoft.com/office/officeart/2018/2/layout/IconVerticalSolidList"/>
    <dgm:cxn modelId="{4A7C186B-FCE6-4BEE-B7B2-6F176BA3C79F}" type="presParOf" srcId="{2CAFB3A8-39EE-4FC9-A5AD-6F58A65214E7}" destId="{AF57F1E5-B13F-4696-9082-C434C649F011}" srcOrd="1" destOrd="0" presId="urn:microsoft.com/office/officeart/2018/2/layout/IconVerticalSolidList"/>
    <dgm:cxn modelId="{9D7DE6CB-1592-46E6-B16D-6A145149793D}" type="presParOf" srcId="{2CAFB3A8-39EE-4FC9-A5AD-6F58A65214E7}" destId="{4908CE6E-102D-414B-99CC-681D91F6B161}" srcOrd="2" destOrd="0" presId="urn:microsoft.com/office/officeart/2018/2/layout/IconVerticalSolidList"/>
    <dgm:cxn modelId="{E8047C88-5B35-44EC-A998-A5264A4E35AA}" type="presParOf" srcId="{2CAFB3A8-39EE-4FC9-A5AD-6F58A65214E7}" destId="{4B686B24-B32C-4CCB-B768-53F8F9A91212}" srcOrd="3" destOrd="0" presId="urn:microsoft.com/office/officeart/2018/2/layout/IconVerticalSolidList"/>
    <dgm:cxn modelId="{CFD21471-4DD5-461C-BA40-236715D8449C}" type="presParOf" srcId="{2CAFB3A8-39EE-4FC9-A5AD-6F58A65214E7}" destId="{2FB1AC07-D2D3-450A-B832-AC8123B2C9D5}"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A3A0725-BF8E-4971-A40B-02862A805534}"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57E13BD1-0435-42CC-88A0-DB38CEC59100}">
      <dgm:prSet/>
      <dgm:spPr/>
      <dgm:t>
        <a:bodyPr/>
        <a:lstStyle/>
        <a:p>
          <a:r>
            <a:rPr lang="en-US" dirty="0">
              <a:solidFill>
                <a:schemeClr val="tx1"/>
              </a:solidFill>
            </a:rPr>
            <a:t>The applicant is responsible for all  tree removal required for driveway construction;</a:t>
          </a:r>
        </a:p>
      </dgm:t>
    </dgm:pt>
    <dgm:pt modelId="{3AD0FEC3-15F1-479E-9DAD-E2908088D667}" type="parTrans" cxnId="{6592FEF5-3211-4D52-8576-74F269861B3A}">
      <dgm:prSet/>
      <dgm:spPr/>
      <dgm:t>
        <a:bodyPr/>
        <a:lstStyle/>
        <a:p>
          <a:endParaRPr lang="en-US"/>
        </a:p>
      </dgm:t>
    </dgm:pt>
    <dgm:pt modelId="{C5F80C10-00E4-4DD8-A021-2F12CEB40562}" type="sibTrans" cxnId="{6592FEF5-3211-4D52-8576-74F269861B3A}">
      <dgm:prSet/>
      <dgm:spPr/>
      <dgm:t>
        <a:bodyPr/>
        <a:lstStyle/>
        <a:p>
          <a:endParaRPr lang="en-US"/>
        </a:p>
      </dgm:t>
    </dgm:pt>
    <dgm:pt modelId="{EB9F781F-9C24-4ADA-8B33-EBEADB455457}">
      <dgm:prSet/>
      <dgm:spPr/>
      <dgm:t>
        <a:bodyPr/>
        <a:lstStyle/>
        <a:p>
          <a:r>
            <a:rPr lang="en-US" dirty="0">
              <a:solidFill>
                <a:schemeClr val="tx1"/>
              </a:solidFill>
            </a:rPr>
            <a:t>The applicant is responsible for payment of all costs above $5,000.00</a:t>
          </a:r>
        </a:p>
      </dgm:t>
    </dgm:pt>
    <dgm:pt modelId="{5D449FDC-5E9D-4432-992F-31452ED5B1CA}" type="parTrans" cxnId="{3CF71EFE-4A7C-4A93-846A-480A5C905CDC}">
      <dgm:prSet/>
      <dgm:spPr/>
      <dgm:t>
        <a:bodyPr/>
        <a:lstStyle/>
        <a:p>
          <a:endParaRPr lang="en-US"/>
        </a:p>
      </dgm:t>
    </dgm:pt>
    <dgm:pt modelId="{29970E94-8755-4E96-8902-E224505C1775}" type="sibTrans" cxnId="{3CF71EFE-4A7C-4A93-846A-480A5C905CDC}">
      <dgm:prSet/>
      <dgm:spPr/>
      <dgm:t>
        <a:bodyPr/>
        <a:lstStyle/>
        <a:p>
          <a:endParaRPr lang="en-US"/>
        </a:p>
      </dgm:t>
    </dgm:pt>
    <dgm:pt modelId="{D65D45EA-81BB-4027-96BE-F9B4496B9E62}">
      <dgm:prSet/>
      <dgm:spPr/>
      <dgm:t>
        <a:bodyPr/>
        <a:lstStyle/>
        <a:p>
          <a:r>
            <a:rPr lang="en-US" dirty="0">
              <a:solidFill>
                <a:schemeClr val="tx1"/>
              </a:solidFill>
            </a:rPr>
            <a:t>Account balances must be paid in full </a:t>
          </a:r>
        </a:p>
      </dgm:t>
    </dgm:pt>
    <dgm:pt modelId="{71DF52A0-1ACB-434A-9FC6-FC9EE48AD549}" type="parTrans" cxnId="{4046DCD9-9AEB-4FAD-B0C8-DCFFC00FBF62}">
      <dgm:prSet/>
      <dgm:spPr/>
      <dgm:t>
        <a:bodyPr/>
        <a:lstStyle/>
        <a:p>
          <a:endParaRPr lang="en-US"/>
        </a:p>
      </dgm:t>
    </dgm:pt>
    <dgm:pt modelId="{DE9C431A-46F7-44D0-A9DC-09FBDC7D9E26}" type="sibTrans" cxnId="{4046DCD9-9AEB-4FAD-B0C8-DCFFC00FBF62}">
      <dgm:prSet/>
      <dgm:spPr/>
      <dgm:t>
        <a:bodyPr/>
        <a:lstStyle/>
        <a:p>
          <a:endParaRPr lang="en-US"/>
        </a:p>
      </dgm:t>
    </dgm:pt>
    <dgm:pt modelId="{55D87D02-98DE-41FC-A562-2C55346A2960}">
      <dgm:prSet/>
      <dgm:spPr/>
      <dgm:t>
        <a:bodyPr/>
        <a:lstStyle/>
        <a:p>
          <a:r>
            <a:rPr lang="en-US" dirty="0">
              <a:solidFill>
                <a:schemeClr val="tx1"/>
              </a:solidFill>
            </a:rPr>
            <a:t>For driveways located on county roads the applicant is responsible for permits and associated fees. </a:t>
          </a:r>
        </a:p>
      </dgm:t>
    </dgm:pt>
    <dgm:pt modelId="{5BFF48EE-9A07-4208-9FDF-E12FB3F01299}" type="parTrans" cxnId="{1388155A-B4A0-4C11-8331-BFBF84734736}">
      <dgm:prSet/>
      <dgm:spPr/>
      <dgm:t>
        <a:bodyPr/>
        <a:lstStyle/>
        <a:p>
          <a:endParaRPr lang="en-US"/>
        </a:p>
      </dgm:t>
    </dgm:pt>
    <dgm:pt modelId="{FFBFCDB7-A107-4222-AD6C-6D1D00C1CB8A}" type="sibTrans" cxnId="{1388155A-B4A0-4C11-8331-BFBF84734736}">
      <dgm:prSet/>
      <dgm:spPr/>
      <dgm:t>
        <a:bodyPr/>
        <a:lstStyle/>
        <a:p>
          <a:endParaRPr lang="en-US"/>
        </a:p>
      </dgm:t>
    </dgm:pt>
    <dgm:pt modelId="{6CC35F3A-22A2-4361-B0B3-CE096EE9AC7D}" type="pres">
      <dgm:prSet presAssocID="{9A3A0725-BF8E-4971-A40B-02862A805534}" presName="root" presStyleCnt="0">
        <dgm:presLayoutVars>
          <dgm:dir/>
          <dgm:resizeHandles val="exact"/>
        </dgm:presLayoutVars>
      </dgm:prSet>
      <dgm:spPr/>
    </dgm:pt>
    <dgm:pt modelId="{FD790C94-4DDD-4758-B1BB-6D5602F963BA}" type="pres">
      <dgm:prSet presAssocID="{57E13BD1-0435-42CC-88A0-DB38CEC59100}" presName="compNode" presStyleCnt="0"/>
      <dgm:spPr/>
    </dgm:pt>
    <dgm:pt modelId="{A48907A9-1B4F-404B-8C63-B339B0693BF4}" type="pres">
      <dgm:prSet presAssocID="{57E13BD1-0435-42CC-88A0-DB38CEC59100}" presName="bgRect" presStyleLbl="bgShp" presStyleIdx="0" presStyleCnt="4"/>
      <dgm:spPr/>
    </dgm:pt>
    <dgm:pt modelId="{6CFAC988-EF0A-4992-AB52-D0C9A8EC1B54}" type="pres">
      <dgm:prSet presAssocID="{57E13BD1-0435-42CC-88A0-DB38CEC59100}"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ulldozer"/>
        </a:ext>
      </dgm:extLst>
    </dgm:pt>
    <dgm:pt modelId="{648F3F38-0D28-469C-9222-A210AFB4DD08}" type="pres">
      <dgm:prSet presAssocID="{57E13BD1-0435-42CC-88A0-DB38CEC59100}" presName="spaceRect" presStyleCnt="0"/>
      <dgm:spPr/>
    </dgm:pt>
    <dgm:pt modelId="{5824CF71-D38F-4151-97A5-4476499946EA}" type="pres">
      <dgm:prSet presAssocID="{57E13BD1-0435-42CC-88A0-DB38CEC59100}" presName="parTx" presStyleLbl="revTx" presStyleIdx="0" presStyleCnt="4">
        <dgm:presLayoutVars>
          <dgm:chMax val="0"/>
          <dgm:chPref val="0"/>
        </dgm:presLayoutVars>
      </dgm:prSet>
      <dgm:spPr/>
    </dgm:pt>
    <dgm:pt modelId="{8B5EF901-1E90-44E1-B8DB-5AA6DEEA10A7}" type="pres">
      <dgm:prSet presAssocID="{C5F80C10-00E4-4DD8-A021-2F12CEB40562}" presName="sibTrans" presStyleCnt="0"/>
      <dgm:spPr/>
    </dgm:pt>
    <dgm:pt modelId="{838D6766-6221-408F-AEA9-FD4764E5B450}" type="pres">
      <dgm:prSet presAssocID="{EB9F781F-9C24-4ADA-8B33-EBEADB455457}" presName="compNode" presStyleCnt="0"/>
      <dgm:spPr/>
    </dgm:pt>
    <dgm:pt modelId="{61E61351-0E92-405F-8A74-B90049CC9859}" type="pres">
      <dgm:prSet presAssocID="{EB9F781F-9C24-4ADA-8B33-EBEADB455457}" presName="bgRect" presStyleLbl="bgShp" presStyleIdx="1" presStyleCnt="4"/>
      <dgm:spPr/>
    </dgm:pt>
    <dgm:pt modelId="{EF171125-C7A8-42D5-8C5D-04552467EEDD}" type="pres">
      <dgm:prSet presAssocID="{EB9F781F-9C24-4ADA-8B33-EBEADB455457}"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itcoin"/>
        </a:ext>
      </dgm:extLst>
    </dgm:pt>
    <dgm:pt modelId="{FF6046B1-1C6E-41BA-A5C1-7DA1B047ECE2}" type="pres">
      <dgm:prSet presAssocID="{EB9F781F-9C24-4ADA-8B33-EBEADB455457}" presName="spaceRect" presStyleCnt="0"/>
      <dgm:spPr/>
    </dgm:pt>
    <dgm:pt modelId="{24957D77-75A2-4698-B8ED-B012A8DFC89F}" type="pres">
      <dgm:prSet presAssocID="{EB9F781F-9C24-4ADA-8B33-EBEADB455457}" presName="parTx" presStyleLbl="revTx" presStyleIdx="1" presStyleCnt="4">
        <dgm:presLayoutVars>
          <dgm:chMax val="0"/>
          <dgm:chPref val="0"/>
        </dgm:presLayoutVars>
      </dgm:prSet>
      <dgm:spPr/>
    </dgm:pt>
    <dgm:pt modelId="{AF84AF39-A12B-4A6E-A857-FAEEC29D2793}" type="pres">
      <dgm:prSet presAssocID="{29970E94-8755-4E96-8902-E224505C1775}" presName="sibTrans" presStyleCnt="0"/>
      <dgm:spPr/>
    </dgm:pt>
    <dgm:pt modelId="{BA2459C2-2000-4981-A9E5-6820EEFBD7D8}" type="pres">
      <dgm:prSet presAssocID="{D65D45EA-81BB-4027-96BE-F9B4496B9E62}" presName="compNode" presStyleCnt="0"/>
      <dgm:spPr/>
    </dgm:pt>
    <dgm:pt modelId="{2792C6DB-E857-4281-810E-2997EE1ACD4F}" type="pres">
      <dgm:prSet presAssocID="{D65D45EA-81BB-4027-96BE-F9B4496B9E62}" presName="bgRect" presStyleLbl="bgShp" presStyleIdx="2" presStyleCnt="4"/>
      <dgm:spPr/>
    </dgm:pt>
    <dgm:pt modelId="{5E5A67FA-F0A9-4888-B2D1-C45C2FF782F8}" type="pres">
      <dgm:prSet presAssocID="{D65D45EA-81BB-4027-96BE-F9B4496B9E62}"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iggy Bank"/>
        </a:ext>
      </dgm:extLst>
    </dgm:pt>
    <dgm:pt modelId="{1043C518-06BC-4806-A938-109BBBE529D5}" type="pres">
      <dgm:prSet presAssocID="{D65D45EA-81BB-4027-96BE-F9B4496B9E62}" presName="spaceRect" presStyleCnt="0"/>
      <dgm:spPr/>
    </dgm:pt>
    <dgm:pt modelId="{17230098-BFFF-41A9-9064-22ADBCF5DB4E}" type="pres">
      <dgm:prSet presAssocID="{D65D45EA-81BB-4027-96BE-F9B4496B9E62}" presName="parTx" presStyleLbl="revTx" presStyleIdx="2" presStyleCnt="4">
        <dgm:presLayoutVars>
          <dgm:chMax val="0"/>
          <dgm:chPref val="0"/>
        </dgm:presLayoutVars>
      </dgm:prSet>
      <dgm:spPr/>
    </dgm:pt>
    <dgm:pt modelId="{56134636-1427-45E8-AB6A-00FB4A720F97}" type="pres">
      <dgm:prSet presAssocID="{DE9C431A-46F7-44D0-A9DC-09FBDC7D9E26}" presName="sibTrans" presStyleCnt="0"/>
      <dgm:spPr/>
    </dgm:pt>
    <dgm:pt modelId="{F2F13744-C15B-4469-AED7-3809E96AD037}" type="pres">
      <dgm:prSet presAssocID="{55D87D02-98DE-41FC-A562-2C55346A2960}" presName="compNode" presStyleCnt="0"/>
      <dgm:spPr/>
    </dgm:pt>
    <dgm:pt modelId="{7EF9988D-CDF6-4F25-B53B-6C40AA28570C}" type="pres">
      <dgm:prSet presAssocID="{55D87D02-98DE-41FC-A562-2C55346A2960}" presName="bgRect" presStyleLbl="bgShp" presStyleIdx="3" presStyleCnt="4"/>
      <dgm:spPr/>
    </dgm:pt>
    <dgm:pt modelId="{77BEB8C8-4D0B-4C49-875E-6F15CBFAE669}" type="pres">
      <dgm:prSet presAssocID="{55D87D02-98DE-41FC-A562-2C55346A2960}"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arker"/>
        </a:ext>
      </dgm:extLst>
    </dgm:pt>
    <dgm:pt modelId="{D828CBB2-D59D-41C3-B867-8FE39DE06D21}" type="pres">
      <dgm:prSet presAssocID="{55D87D02-98DE-41FC-A562-2C55346A2960}" presName="spaceRect" presStyleCnt="0"/>
      <dgm:spPr/>
    </dgm:pt>
    <dgm:pt modelId="{615119AB-0613-4298-8956-F2AAAB5E8C14}" type="pres">
      <dgm:prSet presAssocID="{55D87D02-98DE-41FC-A562-2C55346A2960}" presName="parTx" presStyleLbl="revTx" presStyleIdx="3" presStyleCnt="4">
        <dgm:presLayoutVars>
          <dgm:chMax val="0"/>
          <dgm:chPref val="0"/>
        </dgm:presLayoutVars>
      </dgm:prSet>
      <dgm:spPr/>
    </dgm:pt>
  </dgm:ptLst>
  <dgm:cxnLst>
    <dgm:cxn modelId="{1388155A-B4A0-4C11-8331-BFBF84734736}" srcId="{9A3A0725-BF8E-4971-A40B-02862A805534}" destId="{55D87D02-98DE-41FC-A562-2C55346A2960}" srcOrd="3" destOrd="0" parTransId="{5BFF48EE-9A07-4208-9FDF-E12FB3F01299}" sibTransId="{FFBFCDB7-A107-4222-AD6C-6D1D00C1CB8A}"/>
    <dgm:cxn modelId="{D7071B9A-449A-4613-9ABB-B9E7D3B5FBD9}" type="presOf" srcId="{EB9F781F-9C24-4ADA-8B33-EBEADB455457}" destId="{24957D77-75A2-4698-B8ED-B012A8DFC89F}" srcOrd="0" destOrd="0" presId="urn:microsoft.com/office/officeart/2018/2/layout/IconVerticalSolidList"/>
    <dgm:cxn modelId="{2B4724BA-672B-4F2B-897A-FCE4D02ED25C}" type="presOf" srcId="{55D87D02-98DE-41FC-A562-2C55346A2960}" destId="{615119AB-0613-4298-8956-F2AAAB5E8C14}" srcOrd="0" destOrd="0" presId="urn:microsoft.com/office/officeart/2018/2/layout/IconVerticalSolidList"/>
    <dgm:cxn modelId="{02FFB3BF-1E1D-47D3-9294-6109E2C2A02D}" type="presOf" srcId="{57E13BD1-0435-42CC-88A0-DB38CEC59100}" destId="{5824CF71-D38F-4151-97A5-4476499946EA}" srcOrd="0" destOrd="0" presId="urn:microsoft.com/office/officeart/2018/2/layout/IconVerticalSolidList"/>
    <dgm:cxn modelId="{4046DCD9-9AEB-4FAD-B0C8-DCFFC00FBF62}" srcId="{9A3A0725-BF8E-4971-A40B-02862A805534}" destId="{D65D45EA-81BB-4027-96BE-F9B4496B9E62}" srcOrd="2" destOrd="0" parTransId="{71DF52A0-1ACB-434A-9FC6-FC9EE48AD549}" sibTransId="{DE9C431A-46F7-44D0-A9DC-09FBDC7D9E26}"/>
    <dgm:cxn modelId="{CB7F89E2-7F2E-492F-AAED-537AD8269AF2}" type="presOf" srcId="{9A3A0725-BF8E-4971-A40B-02862A805534}" destId="{6CC35F3A-22A2-4361-B0B3-CE096EE9AC7D}" srcOrd="0" destOrd="0" presId="urn:microsoft.com/office/officeart/2018/2/layout/IconVerticalSolidList"/>
    <dgm:cxn modelId="{6592FEF5-3211-4D52-8576-74F269861B3A}" srcId="{9A3A0725-BF8E-4971-A40B-02862A805534}" destId="{57E13BD1-0435-42CC-88A0-DB38CEC59100}" srcOrd="0" destOrd="0" parTransId="{3AD0FEC3-15F1-479E-9DAD-E2908088D667}" sibTransId="{C5F80C10-00E4-4DD8-A021-2F12CEB40562}"/>
    <dgm:cxn modelId="{B41133F8-EF2D-4390-AE41-8BF2CAAC6CF4}" type="presOf" srcId="{D65D45EA-81BB-4027-96BE-F9B4496B9E62}" destId="{17230098-BFFF-41A9-9064-22ADBCF5DB4E}" srcOrd="0" destOrd="0" presId="urn:microsoft.com/office/officeart/2018/2/layout/IconVerticalSolidList"/>
    <dgm:cxn modelId="{3CF71EFE-4A7C-4A93-846A-480A5C905CDC}" srcId="{9A3A0725-BF8E-4971-A40B-02862A805534}" destId="{EB9F781F-9C24-4ADA-8B33-EBEADB455457}" srcOrd="1" destOrd="0" parTransId="{5D449FDC-5E9D-4432-992F-31452ED5B1CA}" sibTransId="{29970E94-8755-4E96-8902-E224505C1775}"/>
    <dgm:cxn modelId="{FD6FE16D-1AAF-46BE-94FC-006FA7D76F9E}" type="presParOf" srcId="{6CC35F3A-22A2-4361-B0B3-CE096EE9AC7D}" destId="{FD790C94-4DDD-4758-B1BB-6D5602F963BA}" srcOrd="0" destOrd="0" presId="urn:microsoft.com/office/officeart/2018/2/layout/IconVerticalSolidList"/>
    <dgm:cxn modelId="{434C8FB6-2105-4A90-87AB-7DFBEAF8724B}" type="presParOf" srcId="{FD790C94-4DDD-4758-B1BB-6D5602F963BA}" destId="{A48907A9-1B4F-404B-8C63-B339B0693BF4}" srcOrd="0" destOrd="0" presId="urn:microsoft.com/office/officeart/2018/2/layout/IconVerticalSolidList"/>
    <dgm:cxn modelId="{BA755C2A-28ED-4FE8-ABF0-2FC87DC214C0}" type="presParOf" srcId="{FD790C94-4DDD-4758-B1BB-6D5602F963BA}" destId="{6CFAC988-EF0A-4992-AB52-D0C9A8EC1B54}" srcOrd="1" destOrd="0" presId="urn:microsoft.com/office/officeart/2018/2/layout/IconVerticalSolidList"/>
    <dgm:cxn modelId="{6442BEA1-310E-4A1D-9D72-949A3A7BCF98}" type="presParOf" srcId="{FD790C94-4DDD-4758-B1BB-6D5602F963BA}" destId="{648F3F38-0D28-469C-9222-A210AFB4DD08}" srcOrd="2" destOrd="0" presId="urn:microsoft.com/office/officeart/2018/2/layout/IconVerticalSolidList"/>
    <dgm:cxn modelId="{7C508198-FABC-4499-9DE5-CCF55F1E3689}" type="presParOf" srcId="{FD790C94-4DDD-4758-B1BB-6D5602F963BA}" destId="{5824CF71-D38F-4151-97A5-4476499946EA}" srcOrd="3" destOrd="0" presId="urn:microsoft.com/office/officeart/2018/2/layout/IconVerticalSolidList"/>
    <dgm:cxn modelId="{496A15D4-40F5-48FC-A67A-B0A24B49F64F}" type="presParOf" srcId="{6CC35F3A-22A2-4361-B0B3-CE096EE9AC7D}" destId="{8B5EF901-1E90-44E1-B8DB-5AA6DEEA10A7}" srcOrd="1" destOrd="0" presId="urn:microsoft.com/office/officeart/2018/2/layout/IconVerticalSolidList"/>
    <dgm:cxn modelId="{E7B1E557-65A9-4A36-BF1B-35DF0E8D53C3}" type="presParOf" srcId="{6CC35F3A-22A2-4361-B0B3-CE096EE9AC7D}" destId="{838D6766-6221-408F-AEA9-FD4764E5B450}" srcOrd="2" destOrd="0" presId="urn:microsoft.com/office/officeart/2018/2/layout/IconVerticalSolidList"/>
    <dgm:cxn modelId="{E837AA1D-75BC-4593-B93D-D53C87EA58B6}" type="presParOf" srcId="{838D6766-6221-408F-AEA9-FD4764E5B450}" destId="{61E61351-0E92-405F-8A74-B90049CC9859}" srcOrd="0" destOrd="0" presId="urn:microsoft.com/office/officeart/2018/2/layout/IconVerticalSolidList"/>
    <dgm:cxn modelId="{DF027FA5-0597-4C5B-958B-34DCB6ACDDC0}" type="presParOf" srcId="{838D6766-6221-408F-AEA9-FD4764E5B450}" destId="{EF171125-C7A8-42D5-8C5D-04552467EEDD}" srcOrd="1" destOrd="0" presId="urn:microsoft.com/office/officeart/2018/2/layout/IconVerticalSolidList"/>
    <dgm:cxn modelId="{BF063420-4A38-41D7-A38A-2158D27A5591}" type="presParOf" srcId="{838D6766-6221-408F-AEA9-FD4764E5B450}" destId="{FF6046B1-1C6E-41BA-A5C1-7DA1B047ECE2}" srcOrd="2" destOrd="0" presId="urn:microsoft.com/office/officeart/2018/2/layout/IconVerticalSolidList"/>
    <dgm:cxn modelId="{1E3B015D-5F64-4B43-9F4C-9037014E07FC}" type="presParOf" srcId="{838D6766-6221-408F-AEA9-FD4764E5B450}" destId="{24957D77-75A2-4698-B8ED-B012A8DFC89F}" srcOrd="3" destOrd="0" presId="urn:microsoft.com/office/officeart/2018/2/layout/IconVerticalSolidList"/>
    <dgm:cxn modelId="{2AA4F24D-7BCF-4170-BFE5-8DD0316A4DDA}" type="presParOf" srcId="{6CC35F3A-22A2-4361-B0B3-CE096EE9AC7D}" destId="{AF84AF39-A12B-4A6E-A857-FAEEC29D2793}" srcOrd="3" destOrd="0" presId="urn:microsoft.com/office/officeart/2018/2/layout/IconVerticalSolidList"/>
    <dgm:cxn modelId="{758E7541-E7A1-48C5-AB93-E6771D797681}" type="presParOf" srcId="{6CC35F3A-22A2-4361-B0B3-CE096EE9AC7D}" destId="{BA2459C2-2000-4981-A9E5-6820EEFBD7D8}" srcOrd="4" destOrd="0" presId="urn:microsoft.com/office/officeart/2018/2/layout/IconVerticalSolidList"/>
    <dgm:cxn modelId="{3B2CE683-8E24-42DF-B8E3-8EAEA397F321}" type="presParOf" srcId="{BA2459C2-2000-4981-A9E5-6820EEFBD7D8}" destId="{2792C6DB-E857-4281-810E-2997EE1ACD4F}" srcOrd="0" destOrd="0" presId="urn:microsoft.com/office/officeart/2018/2/layout/IconVerticalSolidList"/>
    <dgm:cxn modelId="{46EF47E6-A8ED-4E96-87A6-3714A89BD508}" type="presParOf" srcId="{BA2459C2-2000-4981-A9E5-6820EEFBD7D8}" destId="{5E5A67FA-F0A9-4888-B2D1-C45C2FF782F8}" srcOrd="1" destOrd="0" presId="urn:microsoft.com/office/officeart/2018/2/layout/IconVerticalSolidList"/>
    <dgm:cxn modelId="{BAE91CCF-AD20-421F-BD8F-AC6E557ABA87}" type="presParOf" srcId="{BA2459C2-2000-4981-A9E5-6820EEFBD7D8}" destId="{1043C518-06BC-4806-A938-109BBBE529D5}" srcOrd="2" destOrd="0" presId="urn:microsoft.com/office/officeart/2018/2/layout/IconVerticalSolidList"/>
    <dgm:cxn modelId="{644295DB-E24D-4365-8621-7CAFE0AC9052}" type="presParOf" srcId="{BA2459C2-2000-4981-A9E5-6820EEFBD7D8}" destId="{17230098-BFFF-41A9-9064-22ADBCF5DB4E}" srcOrd="3" destOrd="0" presId="urn:microsoft.com/office/officeart/2018/2/layout/IconVerticalSolidList"/>
    <dgm:cxn modelId="{701D5368-BE90-4B82-866D-9CAB71980AF2}" type="presParOf" srcId="{6CC35F3A-22A2-4361-B0B3-CE096EE9AC7D}" destId="{56134636-1427-45E8-AB6A-00FB4A720F97}" srcOrd="5" destOrd="0" presId="urn:microsoft.com/office/officeart/2018/2/layout/IconVerticalSolidList"/>
    <dgm:cxn modelId="{8E4832ED-7DCB-4595-A81D-27A394D8DC56}" type="presParOf" srcId="{6CC35F3A-22A2-4361-B0B3-CE096EE9AC7D}" destId="{F2F13744-C15B-4469-AED7-3809E96AD037}" srcOrd="6" destOrd="0" presId="urn:microsoft.com/office/officeart/2018/2/layout/IconVerticalSolidList"/>
    <dgm:cxn modelId="{A2E43A22-B402-4DB2-84F2-14AA283BFC4C}" type="presParOf" srcId="{F2F13744-C15B-4469-AED7-3809E96AD037}" destId="{7EF9988D-CDF6-4F25-B53B-6C40AA28570C}" srcOrd="0" destOrd="0" presId="urn:microsoft.com/office/officeart/2018/2/layout/IconVerticalSolidList"/>
    <dgm:cxn modelId="{FA3B8886-A013-4CC2-A10D-AA41ED36850B}" type="presParOf" srcId="{F2F13744-C15B-4469-AED7-3809E96AD037}" destId="{77BEB8C8-4D0B-4C49-875E-6F15CBFAE669}" srcOrd="1" destOrd="0" presId="urn:microsoft.com/office/officeart/2018/2/layout/IconVerticalSolidList"/>
    <dgm:cxn modelId="{E184E625-70C7-4BB6-A08E-F41B87DF642F}" type="presParOf" srcId="{F2F13744-C15B-4469-AED7-3809E96AD037}" destId="{D828CBB2-D59D-41C3-B867-8FE39DE06D21}" srcOrd="2" destOrd="0" presId="urn:microsoft.com/office/officeart/2018/2/layout/IconVerticalSolidList"/>
    <dgm:cxn modelId="{D367F474-391C-4CEB-B1F5-4F700B48E4D5}" type="presParOf" srcId="{F2F13744-C15B-4469-AED7-3809E96AD037}" destId="{615119AB-0613-4298-8956-F2AAAB5E8C14}"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08C19E7-9426-4547-A72F-C9DB1DC2313C}"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5F5FE098-0B12-40CE-9ABB-963C074B008C}">
      <dgm:prSet/>
      <dgm:spPr/>
      <dgm:t>
        <a:bodyPr/>
        <a:lstStyle/>
        <a:p>
          <a:pPr>
            <a:lnSpc>
              <a:spcPct val="100000"/>
            </a:lnSpc>
          </a:pPr>
          <a:r>
            <a:rPr lang="en-US" dirty="0">
              <a:solidFill>
                <a:schemeClr val="tx1"/>
              </a:solidFill>
            </a:rPr>
            <a:t>The tribal council has additional set-aside funds for maintenance of existing driveways for elders;</a:t>
          </a:r>
        </a:p>
      </dgm:t>
    </dgm:pt>
    <dgm:pt modelId="{A5DAA11A-9DE8-4B7B-B244-72E82F65EEF4}" type="parTrans" cxnId="{402DDC58-3298-4D0D-8DA6-567DB296F8E5}">
      <dgm:prSet/>
      <dgm:spPr/>
      <dgm:t>
        <a:bodyPr/>
        <a:lstStyle/>
        <a:p>
          <a:endParaRPr lang="en-US"/>
        </a:p>
      </dgm:t>
    </dgm:pt>
    <dgm:pt modelId="{62CFA515-D716-41C3-A90C-1A9B4BD37C2B}" type="sibTrans" cxnId="{402DDC58-3298-4D0D-8DA6-567DB296F8E5}">
      <dgm:prSet/>
      <dgm:spPr/>
      <dgm:t>
        <a:bodyPr/>
        <a:lstStyle/>
        <a:p>
          <a:endParaRPr lang="en-US"/>
        </a:p>
      </dgm:t>
    </dgm:pt>
    <dgm:pt modelId="{13A3CEE4-A0D7-43C1-B100-0420B5A00428}">
      <dgm:prSet/>
      <dgm:spPr/>
      <dgm:t>
        <a:bodyPr/>
        <a:lstStyle/>
        <a:p>
          <a:pPr>
            <a:lnSpc>
              <a:spcPct val="100000"/>
            </a:lnSpc>
          </a:pPr>
          <a:r>
            <a:rPr lang="en-US" dirty="0">
              <a:solidFill>
                <a:schemeClr val="tx1"/>
              </a:solidFill>
            </a:rPr>
            <a:t>Funding is limited and elders will be served on a first-come first served basis;</a:t>
          </a:r>
        </a:p>
      </dgm:t>
    </dgm:pt>
    <dgm:pt modelId="{FC10B92F-1203-4F42-9347-5832AC2A1C80}" type="parTrans" cxnId="{B058879F-7955-4448-97F5-E12CEDF41DB5}">
      <dgm:prSet/>
      <dgm:spPr/>
      <dgm:t>
        <a:bodyPr/>
        <a:lstStyle/>
        <a:p>
          <a:endParaRPr lang="en-US"/>
        </a:p>
      </dgm:t>
    </dgm:pt>
    <dgm:pt modelId="{328CB7F9-59E6-401D-B503-7B43C618DB0D}" type="sibTrans" cxnId="{B058879F-7955-4448-97F5-E12CEDF41DB5}">
      <dgm:prSet/>
      <dgm:spPr/>
      <dgm:t>
        <a:bodyPr/>
        <a:lstStyle/>
        <a:p>
          <a:endParaRPr lang="en-US"/>
        </a:p>
      </dgm:t>
    </dgm:pt>
    <dgm:pt modelId="{E0923DA4-E00D-4203-8E60-822511C6F86F}">
      <dgm:prSet/>
      <dgm:spPr/>
      <dgm:t>
        <a:bodyPr/>
        <a:lstStyle/>
        <a:p>
          <a:pPr>
            <a:lnSpc>
              <a:spcPct val="100000"/>
            </a:lnSpc>
          </a:pPr>
          <a:r>
            <a:rPr lang="en-US" dirty="0">
              <a:solidFill>
                <a:schemeClr val="tx1"/>
              </a:solidFill>
            </a:rPr>
            <a:t>Applicants are not guaranteed to get the same funds the following year for driveway maintenance. </a:t>
          </a:r>
        </a:p>
      </dgm:t>
    </dgm:pt>
    <dgm:pt modelId="{853FAEE4-E679-4AE9-A856-2430BD2E2B5C}" type="parTrans" cxnId="{0F58F746-570D-4558-A58E-740D69C2EF5F}">
      <dgm:prSet/>
      <dgm:spPr/>
      <dgm:t>
        <a:bodyPr/>
        <a:lstStyle/>
        <a:p>
          <a:endParaRPr lang="en-US"/>
        </a:p>
      </dgm:t>
    </dgm:pt>
    <dgm:pt modelId="{56194ABC-0323-4B9E-A6E8-9B3FF64BA077}" type="sibTrans" cxnId="{0F58F746-570D-4558-A58E-740D69C2EF5F}">
      <dgm:prSet/>
      <dgm:spPr/>
      <dgm:t>
        <a:bodyPr/>
        <a:lstStyle/>
        <a:p>
          <a:endParaRPr lang="en-US"/>
        </a:p>
      </dgm:t>
    </dgm:pt>
    <dgm:pt modelId="{880A0BC9-0F16-4233-AFAE-C888D9D3CC1E}">
      <dgm:prSet/>
      <dgm:spPr/>
      <dgm:t>
        <a:bodyPr/>
        <a:lstStyle/>
        <a:p>
          <a:pPr>
            <a:lnSpc>
              <a:spcPct val="100000"/>
            </a:lnSpc>
          </a:pPr>
          <a:r>
            <a:rPr lang="en-US" dirty="0">
              <a:solidFill>
                <a:schemeClr val="tx1"/>
              </a:solidFill>
            </a:rPr>
            <a:t>Applicants that did not receive services will be first priority on the list. </a:t>
          </a:r>
        </a:p>
      </dgm:t>
    </dgm:pt>
    <dgm:pt modelId="{8F74F5E3-3368-4A6C-8257-F2A2486B84B9}" type="parTrans" cxnId="{2414B814-626D-4EA6-BADC-978FEA440DA5}">
      <dgm:prSet/>
      <dgm:spPr/>
      <dgm:t>
        <a:bodyPr/>
        <a:lstStyle/>
        <a:p>
          <a:endParaRPr lang="en-US"/>
        </a:p>
      </dgm:t>
    </dgm:pt>
    <dgm:pt modelId="{E4C4FFE8-53A9-4FE5-A87F-D4273A0F5E53}" type="sibTrans" cxnId="{2414B814-626D-4EA6-BADC-978FEA440DA5}">
      <dgm:prSet/>
      <dgm:spPr/>
      <dgm:t>
        <a:bodyPr/>
        <a:lstStyle/>
        <a:p>
          <a:endParaRPr lang="en-US"/>
        </a:p>
      </dgm:t>
    </dgm:pt>
    <dgm:pt modelId="{48B1ADEB-77D2-4C58-8F98-9CE1B5E9896C}" type="pres">
      <dgm:prSet presAssocID="{808C19E7-9426-4547-A72F-C9DB1DC2313C}" presName="root" presStyleCnt="0">
        <dgm:presLayoutVars>
          <dgm:dir/>
          <dgm:resizeHandles val="exact"/>
        </dgm:presLayoutVars>
      </dgm:prSet>
      <dgm:spPr/>
    </dgm:pt>
    <dgm:pt modelId="{1810894C-C8D6-4D44-826F-68D8E7389149}" type="pres">
      <dgm:prSet presAssocID="{5F5FE098-0B12-40CE-9ABB-963C074B008C}" presName="compNode" presStyleCnt="0"/>
      <dgm:spPr/>
    </dgm:pt>
    <dgm:pt modelId="{7E121EC6-B757-4620-B599-63B87977B72D}" type="pres">
      <dgm:prSet presAssocID="{5F5FE098-0B12-40CE-9ABB-963C074B008C}" presName="bgRect" presStyleLbl="bgShp" presStyleIdx="0" presStyleCnt="4"/>
      <dgm:spPr/>
    </dgm:pt>
    <dgm:pt modelId="{D03417D2-8496-414D-91DF-F6043944C881}" type="pres">
      <dgm:prSet presAssocID="{5F5FE098-0B12-40CE-9ABB-963C074B008C}"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ulldozer"/>
        </a:ext>
      </dgm:extLst>
    </dgm:pt>
    <dgm:pt modelId="{31587101-13D6-4F94-9960-D430B65C7FEB}" type="pres">
      <dgm:prSet presAssocID="{5F5FE098-0B12-40CE-9ABB-963C074B008C}" presName="spaceRect" presStyleCnt="0"/>
      <dgm:spPr/>
    </dgm:pt>
    <dgm:pt modelId="{EC16FCE0-F9ED-4B68-861E-0102BB58039D}" type="pres">
      <dgm:prSet presAssocID="{5F5FE098-0B12-40CE-9ABB-963C074B008C}" presName="parTx" presStyleLbl="revTx" presStyleIdx="0" presStyleCnt="4">
        <dgm:presLayoutVars>
          <dgm:chMax val="0"/>
          <dgm:chPref val="0"/>
        </dgm:presLayoutVars>
      </dgm:prSet>
      <dgm:spPr/>
    </dgm:pt>
    <dgm:pt modelId="{92605DA2-185D-45E8-B174-79CA5E6C3D5B}" type="pres">
      <dgm:prSet presAssocID="{62CFA515-D716-41C3-A90C-1A9B4BD37C2B}" presName="sibTrans" presStyleCnt="0"/>
      <dgm:spPr/>
    </dgm:pt>
    <dgm:pt modelId="{0128A554-8EFE-45DD-9166-D4F37E227997}" type="pres">
      <dgm:prSet presAssocID="{13A3CEE4-A0D7-43C1-B100-0420B5A00428}" presName="compNode" presStyleCnt="0"/>
      <dgm:spPr/>
    </dgm:pt>
    <dgm:pt modelId="{863B005E-6623-4D2B-94EE-5FEAD7774B83}" type="pres">
      <dgm:prSet presAssocID="{13A3CEE4-A0D7-43C1-B100-0420B5A00428}" presName="bgRect" presStyleLbl="bgShp" presStyleIdx="1" presStyleCnt="4"/>
      <dgm:spPr/>
    </dgm:pt>
    <dgm:pt modelId="{47B3BDC4-8E03-40E2-B6E6-E4356384601A}" type="pres">
      <dgm:prSet presAssocID="{13A3CEE4-A0D7-43C1-B100-0420B5A00428}"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itcoin"/>
        </a:ext>
      </dgm:extLst>
    </dgm:pt>
    <dgm:pt modelId="{2E464F2F-7F9F-4FE7-8F00-0529B8AB6062}" type="pres">
      <dgm:prSet presAssocID="{13A3CEE4-A0D7-43C1-B100-0420B5A00428}" presName="spaceRect" presStyleCnt="0"/>
      <dgm:spPr/>
    </dgm:pt>
    <dgm:pt modelId="{09C23A68-EA97-4CBB-8B01-17CE96F3985C}" type="pres">
      <dgm:prSet presAssocID="{13A3CEE4-A0D7-43C1-B100-0420B5A00428}" presName="parTx" presStyleLbl="revTx" presStyleIdx="1" presStyleCnt="4">
        <dgm:presLayoutVars>
          <dgm:chMax val="0"/>
          <dgm:chPref val="0"/>
        </dgm:presLayoutVars>
      </dgm:prSet>
      <dgm:spPr/>
    </dgm:pt>
    <dgm:pt modelId="{6E8BE3AB-70D8-4D64-BC93-6FC3C2B6FD59}" type="pres">
      <dgm:prSet presAssocID="{328CB7F9-59E6-401D-B503-7B43C618DB0D}" presName="sibTrans" presStyleCnt="0"/>
      <dgm:spPr/>
    </dgm:pt>
    <dgm:pt modelId="{6CC5C808-8E58-4546-BC98-1033478874EA}" type="pres">
      <dgm:prSet presAssocID="{E0923DA4-E00D-4203-8E60-822511C6F86F}" presName="compNode" presStyleCnt="0"/>
      <dgm:spPr/>
    </dgm:pt>
    <dgm:pt modelId="{9BC8FE6F-4D22-47B1-BAEF-AC0FF8012A36}" type="pres">
      <dgm:prSet presAssocID="{E0923DA4-E00D-4203-8E60-822511C6F86F}" presName="bgRect" presStyleLbl="bgShp" presStyleIdx="2" presStyleCnt="4"/>
      <dgm:spPr/>
    </dgm:pt>
    <dgm:pt modelId="{763DC8C5-0BB6-468B-A9F9-2939C1E33BE2}" type="pres">
      <dgm:prSet presAssocID="{E0923DA4-E00D-4203-8E60-822511C6F86F}"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ollar"/>
        </a:ext>
      </dgm:extLst>
    </dgm:pt>
    <dgm:pt modelId="{183868B8-3285-4148-970E-A5D4F7040F09}" type="pres">
      <dgm:prSet presAssocID="{E0923DA4-E00D-4203-8E60-822511C6F86F}" presName="spaceRect" presStyleCnt="0"/>
      <dgm:spPr/>
    </dgm:pt>
    <dgm:pt modelId="{026C9DD7-4700-4041-9E36-0F1E2225CD88}" type="pres">
      <dgm:prSet presAssocID="{E0923DA4-E00D-4203-8E60-822511C6F86F}" presName="parTx" presStyleLbl="revTx" presStyleIdx="2" presStyleCnt="4">
        <dgm:presLayoutVars>
          <dgm:chMax val="0"/>
          <dgm:chPref val="0"/>
        </dgm:presLayoutVars>
      </dgm:prSet>
      <dgm:spPr/>
    </dgm:pt>
    <dgm:pt modelId="{9A21DA31-63E9-4129-8AAA-E387120D4C24}" type="pres">
      <dgm:prSet presAssocID="{56194ABC-0323-4B9E-A6E8-9B3FF64BA077}" presName="sibTrans" presStyleCnt="0"/>
      <dgm:spPr/>
    </dgm:pt>
    <dgm:pt modelId="{6D1AD12D-C4E5-485C-B0D1-7868FAC67178}" type="pres">
      <dgm:prSet presAssocID="{880A0BC9-0F16-4233-AFAE-C888D9D3CC1E}" presName="compNode" presStyleCnt="0"/>
      <dgm:spPr/>
    </dgm:pt>
    <dgm:pt modelId="{09262E3C-4FBD-48CD-8C97-A7D5A0AA446B}" type="pres">
      <dgm:prSet presAssocID="{880A0BC9-0F16-4233-AFAE-C888D9D3CC1E}" presName="bgRect" presStyleLbl="bgShp" presStyleIdx="3" presStyleCnt="4"/>
      <dgm:spPr/>
    </dgm:pt>
    <dgm:pt modelId="{5D535B89-2496-42CB-811E-900C02C216D6}" type="pres">
      <dgm:prSet presAssocID="{880A0BC9-0F16-4233-AFAE-C888D9D3CC1E}"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ecklist"/>
        </a:ext>
      </dgm:extLst>
    </dgm:pt>
    <dgm:pt modelId="{1F1B565D-250A-4044-B62C-1FA7EB1AF6C5}" type="pres">
      <dgm:prSet presAssocID="{880A0BC9-0F16-4233-AFAE-C888D9D3CC1E}" presName="spaceRect" presStyleCnt="0"/>
      <dgm:spPr/>
    </dgm:pt>
    <dgm:pt modelId="{2C3D052A-79D7-4163-8DA9-5732F9C0765C}" type="pres">
      <dgm:prSet presAssocID="{880A0BC9-0F16-4233-AFAE-C888D9D3CC1E}" presName="parTx" presStyleLbl="revTx" presStyleIdx="3" presStyleCnt="4">
        <dgm:presLayoutVars>
          <dgm:chMax val="0"/>
          <dgm:chPref val="0"/>
        </dgm:presLayoutVars>
      </dgm:prSet>
      <dgm:spPr/>
    </dgm:pt>
  </dgm:ptLst>
  <dgm:cxnLst>
    <dgm:cxn modelId="{D3269E0C-F258-41DC-A82F-1DE9389DA47F}" type="presOf" srcId="{13A3CEE4-A0D7-43C1-B100-0420B5A00428}" destId="{09C23A68-EA97-4CBB-8B01-17CE96F3985C}" srcOrd="0" destOrd="0" presId="urn:microsoft.com/office/officeart/2018/2/layout/IconVerticalSolidList"/>
    <dgm:cxn modelId="{2414B814-626D-4EA6-BADC-978FEA440DA5}" srcId="{808C19E7-9426-4547-A72F-C9DB1DC2313C}" destId="{880A0BC9-0F16-4233-AFAE-C888D9D3CC1E}" srcOrd="3" destOrd="0" parTransId="{8F74F5E3-3368-4A6C-8257-F2A2486B84B9}" sibTransId="{E4C4FFE8-53A9-4FE5-A87F-D4273A0F5E53}"/>
    <dgm:cxn modelId="{0F58F746-570D-4558-A58E-740D69C2EF5F}" srcId="{808C19E7-9426-4547-A72F-C9DB1DC2313C}" destId="{E0923DA4-E00D-4203-8E60-822511C6F86F}" srcOrd="2" destOrd="0" parTransId="{853FAEE4-E679-4AE9-A856-2430BD2E2B5C}" sibTransId="{56194ABC-0323-4B9E-A6E8-9B3FF64BA077}"/>
    <dgm:cxn modelId="{402DDC58-3298-4D0D-8DA6-567DB296F8E5}" srcId="{808C19E7-9426-4547-A72F-C9DB1DC2313C}" destId="{5F5FE098-0B12-40CE-9ABB-963C074B008C}" srcOrd="0" destOrd="0" parTransId="{A5DAA11A-9DE8-4B7B-B244-72E82F65EEF4}" sibTransId="{62CFA515-D716-41C3-A90C-1A9B4BD37C2B}"/>
    <dgm:cxn modelId="{B058879F-7955-4448-97F5-E12CEDF41DB5}" srcId="{808C19E7-9426-4547-A72F-C9DB1DC2313C}" destId="{13A3CEE4-A0D7-43C1-B100-0420B5A00428}" srcOrd="1" destOrd="0" parTransId="{FC10B92F-1203-4F42-9347-5832AC2A1C80}" sibTransId="{328CB7F9-59E6-401D-B503-7B43C618DB0D}"/>
    <dgm:cxn modelId="{9EA3DAA5-2115-46EA-A25E-E69AA4326F7F}" type="presOf" srcId="{E0923DA4-E00D-4203-8E60-822511C6F86F}" destId="{026C9DD7-4700-4041-9E36-0F1E2225CD88}" srcOrd="0" destOrd="0" presId="urn:microsoft.com/office/officeart/2018/2/layout/IconVerticalSolidList"/>
    <dgm:cxn modelId="{7527E2C6-C33A-4183-9ABB-E4D251E46364}" type="presOf" srcId="{5F5FE098-0B12-40CE-9ABB-963C074B008C}" destId="{EC16FCE0-F9ED-4B68-861E-0102BB58039D}" srcOrd="0" destOrd="0" presId="urn:microsoft.com/office/officeart/2018/2/layout/IconVerticalSolidList"/>
    <dgm:cxn modelId="{72F353D5-B9D6-416C-8858-044E4F1EDF20}" type="presOf" srcId="{880A0BC9-0F16-4233-AFAE-C888D9D3CC1E}" destId="{2C3D052A-79D7-4163-8DA9-5732F9C0765C}" srcOrd="0" destOrd="0" presId="urn:microsoft.com/office/officeart/2018/2/layout/IconVerticalSolidList"/>
    <dgm:cxn modelId="{EB953DE7-81E9-444A-AC78-821E489073D8}" type="presOf" srcId="{808C19E7-9426-4547-A72F-C9DB1DC2313C}" destId="{48B1ADEB-77D2-4C58-8F98-9CE1B5E9896C}" srcOrd="0" destOrd="0" presId="urn:microsoft.com/office/officeart/2018/2/layout/IconVerticalSolidList"/>
    <dgm:cxn modelId="{5C93FFFC-BC99-486A-87EC-2D85D5D016F7}" type="presParOf" srcId="{48B1ADEB-77D2-4C58-8F98-9CE1B5E9896C}" destId="{1810894C-C8D6-4D44-826F-68D8E7389149}" srcOrd="0" destOrd="0" presId="urn:microsoft.com/office/officeart/2018/2/layout/IconVerticalSolidList"/>
    <dgm:cxn modelId="{A08C3B31-AF42-49B3-B4D0-2AB32D7A749F}" type="presParOf" srcId="{1810894C-C8D6-4D44-826F-68D8E7389149}" destId="{7E121EC6-B757-4620-B599-63B87977B72D}" srcOrd="0" destOrd="0" presId="urn:microsoft.com/office/officeart/2018/2/layout/IconVerticalSolidList"/>
    <dgm:cxn modelId="{D027EC43-E50A-4C64-B177-5DE46DA49B57}" type="presParOf" srcId="{1810894C-C8D6-4D44-826F-68D8E7389149}" destId="{D03417D2-8496-414D-91DF-F6043944C881}" srcOrd="1" destOrd="0" presId="urn:microsoft.com/office/officeart/2018/2/layout/IconVerticalSolidList"/>
    <dgm:cxn modelId="{454DEF24-3609-4924-BEEB-B0E678BC25C7}" type="presParOf" srcId="{1810894C-C8D6-4D44-826F-68D8E7389149}" destId="{31587101-13D6-4F94-9960-D430B65C7FEB}" srcOrd="2" destOrd="0" presId="urn:microsoft.com/office/officeart/2018/2/layout/IconVerticalSolidList"/>
    <dgm:cxn modelId="{54E4EA29-08DB-43ED-BC00-8E727DE83A9A}" type="presParOf" srcId="{1810894C-C8D6-4D44-826F-68D8E7389149}" destId="{EC16FCE0-F9ED-4B68-861E-0102BB58039D}" srcOrd="3" destOrd="0" presId="urn:microsoft.com/office/officeart/2018/2/layout/IconVerticalSolidList"/>
    <dgm:cxn modelId="{A8D18A0B-CDBA-44A1-BA59-95917FD7AD70}" type="presParOf" srcId="{48B1ADEB-77D2-4C58-8F98-9CE1B5E9896C}" destId="{92605DA2-185D-45E8-B174-79CA5E6C3D5B}" srcOrd="1" destOrd="0" presId="urn:microsoft.com/office/officeart/2018/2/layout/IconVerticalSolidList"/>
    <dgm:cxn modelId="{9772E9B5-8D4B-4798-9E23-642CA0B90CEA}" type="presParOf" srcId="{48B1ADEB-77D2-4C58-8F98-9CE1B5E9896C}" destId="{0128A554-8EFE-45DD-9166-D4F37E227997}" srcOrd="2" destOrd="0" presId="urn:microsoft.com/office/officeart/2018/2/layout/IconVerticalSolidList"/>
    <dgm:cxn modelId="{493BC34D-0FBA-4E75-8DE1-2B82FAEC515D}" type="presParOf" srcId="{0128A554-8EFE-45DD-9166-D4F37E227997}" destId="{863B005E-6623-4D2B-94EE-5FEAD7774B83}" srcOrd="0" destOrd="0" presId="urn:microsoft.com/office/officeart/2018/2/layout/IconVerticalSolidList"/>
    <dgm:cxn modelId="{5781A081-9D20-4C93-8D47-E10D07FE3ABF}" type="presParOf" srcId="{0128A554-8EFE-45DD-9166-D4F37E227997}" destId="{47B3BDC4-8E03-40E2-B6E6-E4356384601A}" srcOrd="1" destOrd="0" presId="urn:microsoft.com/office/officeart/2018/2/layout/IconVerticalSolidList"/>
    <dgm:cxn modelId="{A8AA4809-5C5C-419F-98F1-9EE7A6627E94}" type="presParOf" srcId="{0128A554-8EFE-45DD-9166-D4F37E227997}" destId="{2E464F2F-7F9F-4FE7-8F00-0529B8AB6062}" srcOrd="2" destOrd="0" presId="urn:microsoft.com/office/officeart/2018/2/layout/IconVerticalSolidList"/>
    <dgm:cxn modelId="{003658B0-32F7-44BC-A2FB-89EEB6149B8B}" type="presParOf" srcId="{0128A554-8EFE-45DD-9166-D4F37E227997}" destId="{09C23A68-EA97-4CBB-8B01-17CE96F3985C}" srcOrd="3" destOrd="0" presId="urn:microsoft.com/office/officeart/2018/2/layout/IconVerticalSolidList"/>
    <dgm:cxn modelId="{4FC016B9-9C13-4291-818B-165ABFA716AF}" type="presParOf" srcId="{48B1ADEB-77D2-4C58-8F98-9CE1B5E9896C}" destId="{6E8BE3AB-70D8-4D64-BC93-6FC3C2B6FD59}" srcOrd="3" destOrd="0" presId="urn:microsoft.com/office/officeart/2018/2/layout/IconVerticalSolidList"/>
    <dgm:cxn modelId="{317F488A-0C9E-4391-924B-A456628FA3C8}" type="presParOf" srcId="{48B1ADEB-77D2-4C58-8F98-9CE1B5E9896C}" destId="{6CC5C808-8E58-4546-BC98-1033478874EA}" srcOrd="4" destOrd="0" presId="urn:microsoft.com/office/officeart/2018/2/layout/IconVerticalSolidList"/>
    <dgm:cxn modelId="{E088F636-85A4-4CD2-A790-4F3F82BB0488}" type="presParOf" srcId="{6CC5C808-8E58-4546-BC98-1033478874EA}" destId="{9BC8FE6F-4D22-47B1-BAEF-AC0FF8012A36}" srcOrd="0" destOrd="0" presId="urn:microsoft.com/office/officeart/2018/2/layout/IconVerticalSolidList"/>
    <dgm:cxn modelId="{A38F33C9-3175-448E-81DE-D5C5941155E9}" type="presParOf" srcId="{6CC5C808-8E58-4546-BC98-1033478874EA}" destId="{763DC8C5-0BB6-468B-A9F9-2939C1E33BE2}" srcOrd="1" destOrd="0" presId="urn:microsoft.com/office/officeart/2018/2/layout/IconVerticalSolidList"/>
    <dgm:cxn modelId="{9ACD1125-0498-4B3B-8FEF-41645D190279}" type="presParOf" srcId="{6CC5C808-8E58-4546-BC98-1033478874EA}" destId="{183868B8-3285-4148-970E-A5D4F7040F09}" srcOrd="2" destOrd="0" presId="urn:microsoft.com/office/officeart/2018/2/layout/IconVerticalSolidList"/>
    <dgm:cxn modelId="{39181759-F9C7-4252-B8C6-AD3A29BC4ABD}" type="presParOf" srcId="{6CC5C808-8E58-4546-BC98-1033478874EA}" destId="{026C9DD7-4700-4041-9E36-0F1E2225CD88}" srcOrd="3" destOrd="0" presId="urn:microsoft.com/office/officeart/2018/2/layout/IconVerticalSolidList"/>
    <dgm:cxn modelId="{B65258A1-92CB-447C-99C0-A381ED4A5674}" type="presParOf" srcId="{48B1ADEB-77D2-4C58-8F98-9CE1B5E9896C}" destId="{9A21DA31-63E9-4129-8AAA-E387120D4C24}" srcOrd="5" destOrd="0" presId="urn:microsoft.com/office/officeart/2018/2/layout/IconVerticalSolidList"/>
    <dgm:cxn modelId="{416594C6-C570-40E6-B147-FE9541943964}" type="presParOf" srcId="{48B1ADEB-77D2-4C58-8F98-9CE1B5E9896C}" destId="{6D1AD12D-C4E5-485C-B0D1-7868FAC67178}" srcOrd="6" destOrd="0" presId="urn:microsoft.com/office/officeart/2018/2/layout/IconVerticalSolidList"/>
    <dgm:cxn modelId="{9EC52CB2-0951-4F05-8037-3FB777A218BA}" type="presParOf" srcId="{6D1AD12D-C4E5-485C-B0D1-7868FAC67178}" destId="{09262E3C-4FBD-48CD-8C97-A7D5A0AA446B}" srcOrd="0" destOrd="0" presId="urn:microsoft.com/office/officeart/2018/2/layout/IconVerticalSolidList"/>
    <dgm:cxn modelId="{C231BB5B-DF92-4CDE-925D-28D4E4D1C7C7}" type="presParOf" srcId="{6D1AD12D-C4E5-485C-B0D1-7868FAC67178}" destId="{5D535B89-2496-42CB-811E-900C02C216D6}" srcOrd="1" destOrd="0" presId="urn:microsoft.com/office/officeart/2018/2/layout/IconVerticalSolidList"/>
    <dgm:cxn modelId="{275F6289-8FC2-4F3C-9CD8-4FA9A8ED77DE}" type="presParOf" srcId="{6D1AD12D-C4E5-485C-B0D1-7868FAC67178}" destId="{1F1B565D-250A-4044-B62C-1FA7EB1AF6C5}" srcOrd="2" destOrd="0" presId="urn:microsoft.com/office/officeart/2018/2/layout/IconVerticalSolidList"/>
    <dgm:cxn modelId="{072A23B7-7B82-45BA-A773-F2CB119A158F}" type="presParOf" srcId="{6D1AD12D-C4E5-485C-B0D1-7868FAC67178}" destId="{2C3D052A-79D7-4163-8DA9-5732F9C0765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E5987B5-924A-4824-9E54-302784FAB511}"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2A0302ED-0491-4233-B26C-27E6CEEC6F02}">
      <dgm:prSet/>
      <dgm:spPr/>
      <dgm:t>
        <a:bodyPr/>
        <a:lstStyle/>
        <a:p>
          <a:r>
            <a:rPr lang="en-US" dirty="0">
              <a:solidFill>
                <a:schemeClr val="tx1"/>
              </a:solidFill>
            </a:rPr>
            <a:t>Members under age 55 and nondisabled are responsible for all maintenance of the driveway;</a:t>
          </a:r>
        </a:p>
      </dgm:t>
    </dgm:pt>
    <dgm:pt modelId="{DB88E2B8-8480-4D77-8933-770543233CC9}" type="parTrans" cxnId="{811F286D-18F9-402A-BBDC-3BC63C7EAC33}">
      <dgm:prSet/>
      <dgm:spPr/>
      <dgm:t>
        <a:bodyPr/>
        <a:lstStyle/>
        <a:p>
          <a:endParaRPr lang="en-US"/>
        </a:p>
      </dgm:t>
    </dgm:pt>
    <dgm:pt modelId="{B5C260B1-6012-4673-886A-DCFA7BF826AE}" type="sibTrans" cxnId="{811F286D-18F9-402A-BBDC-3BC63C7EAC33}">
      <dgm:prSet/>
      <dgm:spPr/>
      <dgm:t>
        <a:bodyPr/>
        <a:lstStyle/>
        <a:p>
          <a:endParaRPr lang="en-US"/>
        </a:p>
      </dgm:t>
    </dgm:pt>
    <dgm:pt modelId="{B6A122ED-ACB6-40B5-A1A7-1146B1934711}">
      <dgm:prSet/>
      <dgm:spPr/>
      <dgm:t>
        <a:bodyPr/>
        <a:lstStyle/>
        <a:p>
          <a:r>
            <a:rPr lang="en-US" dirty="0">
              <a:solidFill>
                <a:schemeClr val="tx1"/>
              </a:solidFill>
            </a:rPr>
            <a:t>Applicant must pay 25% of the estimated cost of work before work begins and make payment arrangements for the balance. </a:t>
          </a:r>
        </a:p>
      </dgm:t>
    </dgm:pt>
    <dgm:pt modelId="{4305D70F-06AE-4C25-9CD3-0FE260880F21}" type="parTrans" cxnId="{BD92ECF2-ACD5-4617-AA3C-D31A258691E8}">
      <dgm:prSet/>
      <dgm:spPr/>
      <dgm:t>
        <a:bodyPr/>
        <a:lstStyle/>
        <a:p>
          <a:endParaRPr lang="en-US"/>
        </a:p>
      </dgm:t>
    </dgm:pt>
    <dgm:pt modelId="{00DACE15-8DA2-4658-B8C5-5614E73CC94D}" type="sibTrans" cxnId="{BD92ECF2-ACD5-4617-AA3C-D31A258691E8}">
      <dgm:prSet/>
      <dgm:spPr/>
      <dgm:t>
        <a:bodyPr/>
        <a:lstStyle/>
        <a:p>
          <a:endParaRPr lang="en-US"/>
        </a:p>
      </dgm:t>
    </dgm:pt>
    <dgm:pt modelId="{636FA7D8-935E-445A-AF54-C64A6AFFD3C7}" type="pres">
      <dgm:prSet presAssocID="{2E5987B5-924A-4824-9E54-302784FAB511}" presName="root" presStyleCnt="0">
        <dgm:presLayoutVars>
          <dgm:dir/>
          <dgm:resizeHandles val="exact"/>
        </dgm:presLayoutVars>
      </dgm:prSet>
      <dgm:spPr/>
    </dgm:pt>
    <dgm:pt modelId="{92B9130C-A7BD-4335-B0DE-3F9612A7FF2F}" type="pres">
      <dgm:prSet presAssocID="{2A0302ED-0491-4233-B26C-27E6CEEC6F02}" presName="compNode" presStyleCnt="0"/>
      <dgm:spPr/>
    </dgm:pt>
    <dgm:pt modelId="{42ECD8A1-9FC6-4F3C-AEB9-828499A70241}" type="pres">
      <dgm:prSet presAssocID="{2A0302ED-0491-4233-B26C-27E6CEEC6F02}" presName="bgRect" presStyleLbl="bgShp" presStyleIdx="0" presStyleCnt="2"/>
      <dgm:spPr/>
    </dgm:pt>
    <dgm:pt modelId="{BECC2ACB-8DC4-4C2D-8DBD-9F2CF7EE692E}" type="pres">
      <dgm:prSet presAssocID="{2A0302ED-0491-4233-B26C-27E6CEEC6F02}"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ulldozer"/>
        </a:ext>
      </dgm:extLst>
    </dgm:pt>
    <dgm:pt modelId="{97CAE625-7CC2-4E78-9C08-C0EB99DF4722}" type="pres">
      <dgm:prSet presAssocID="{2A0302ED-0491-4233-B26C-27E6CEEC6F02}" presName="spaceRect" presStyleCnt="0"/>
      <dgm:spPr/>
    </dgm:pt>
    <dgm:pt modelId="{A2F5819A-013D-4405-8553-644430B00C47}" type="pres">
      <dgm:prSet presAssocID="{2A0302ED-0491-4233-B26C-27E6CEEC6F02}" presName="parTx" presStyleLbl="revTx" presStyleIdx="0" presStyleCnt="2">
        <dgm:presLayoutVars>
          <dgm:chMax val="0"/>
          <dgm:chPref val="0"/>
        </dgm:presLayoutVars>
      </dgm:prSet>
      <dgm:spPr/>
    </dgm:pt>
    <dgm:pt modelId="{3ED91FC2-1E53-4837-8A81-1518A9715723}" type="pres">
      <dgm:prSet presAssocID="{B5C260B1-6012-4673-886A-DCFA7BF826AE}" presName="sibTrans" presStyleCnt="0"/>
      <dgm:spPr/>
    </dgm:pt>
    <dgm:pt modelId="{787F13DF-88BA-4556-96FA-D0D17EBDFE0E}" type="pres">
      <dgm:prSet presAssocID="{B6A122ED-ACB6-40B5-A1A7-1146B1934711}" presName="compNode" presStyleCnt="0"/>
      <dgm:spPr/>
    </dgm:pt>
    <dgm:pt modelId="{2998EE2A-116D-46AD-A2A0-CFC14A5AEEEF}" type="pres">
      <dgm:prSet presAssocID="{B6A122ED-ACB6-40B5-A1A7-1146B1934711}" presName="bgRect" presStyleLbl="bgShp" presStyleIdx="1" presStyleCnt="2"/>
      <dgm:spPr/>
    </dgm:pt>
    <dgm:pt modelId="{675A5281-A0F1-4942-81C7-C2286E26D78F}" type="pres">
      <dgm:prSet presAssocID="{B6A122ED-ACB6-40B5-A1A7-1146B1934711}"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itcoin"/>
        </a:ext>
      </dgm:extLst>
    </dgm:pt>
    <dgm:pt modelId="{758386BF-3D7A-4FAD-9449-1E171E2A3D7E}" type="pres">
      <dgm:prSet presAssocID="{B6A122ED-ACB6-40B5-A1A7-1146B1934711}" presName="spaceRect" presStyleCnt="0"/>
      <dgm:spPr/>
    </dgm:pt>
    <dgm:pt modelId="{C4E2CD48-FD0B-4D31-85C7-50DE152BD821}" type="pres">
      <dgm:prSet presAssocID="{B6A122ED-ACB6-40B5-A1A7-1146B1934711}" presName="parTx" presStyleLbl="revTx" presStyleIdx="1" presStyleCnt="2">
        <dgm:presLayoutVars>
          <dgm:chMax val="0"/>
          <dgm:chPref val="0"/>
        </dgm:presLayoutVars>
      </dgm:prSet>
      <dgm:spPr/>
    </dgm:pt>
  </dgm:ptLst>
  <dgm:cxnLst>
    <dgm:cxn modelId="{811F286D-18F9-402A-BBDC-3BC63C7EAC33}" srcId="{2E5987B5-924A-4824-9E54-302784FAB511}" destId="{2A0302ED-0491-4233-B26C-27E6CEEC6F02}" srcOrd="0" destOrd="0" parTransId="{DB88E2B8-8480-4D77-8933-770543233CC9}" sibTransId="{B5C260B1-6012-4673-886A-DCFA7BF826AE}"/>
    <dgm:cxn modelId="{D8968772-DEB9-4629-A867-E71EF86B30E8}" type="presOf" srcId="{2A0302ED-0491-4233-B26C-27E6CEEC6F02}" destId="{A2F5819A-013D-4405-8553-644430B00C47}" srcOrd="0" destOrd="0" presId="urn:microsoft.com/office/officeart/2018/2/layout/IconVerticalSolidList"/>
    <dgm:cxn modelId="{97635084-ECF3-4472-93DE-B9CA409336E6}" type="presOf" srcId="{B6A122ED-ACB6-40B5-A1A7-1146B1934711}" destId="{C4E2CD48-FD0B-4D31-85C7-50DE152BD821}" srcOrd="0" destOrd="0" presId="urn:microsoft.com/office/officeart/2018/2/layout/IconVerticalSolidList"/>
    <dgm:cxn modelId="{93FDBCD9-71F3-424B-8D0D-C5EA8D8C5F5A}" type="presOf" srcId="{2E5987B5-924A-4824-9E54-302784FAB511}" destId="{636FA7D8-935E-445A-AF54-C64A6AFFD3C7}" srcOrd="0" destOrd="0" presId="urn:microsoft.com/office/officeart/2018/2/layout/IconVerticalSolidList"/>
    <dgm:cxn modelId="{BD92ECF2-ACD5-4617-AA3C-D31A258691E8}" srcId="{2E5987B5-924A-4824-9E54-302784FAB511}" destId="{B6A122ED-ACB6-40B5-A1A7-1146B1934711}" srcOrd="1" destOrd="0" parTransId="{4305D70F-06AE-4C25-9CD3-0FE260880F21}" sibTransId="{00DACE15-8DA2-4658-B8C5-5614E73CC94D}"/>
    <dgm:cxn modelId="{975F1FC5-81AE-40E0-A746-3164F06B8FFA}" type="presParOf" srcId="{636FA7D8-935E-445A-AF54-C64A6AFFD3C7}" destId="{92B9130C-A7BD-4335-B0DE-3F9612A7FF2F}" srcOrd="0" destOrd="0" presId="urn:microsoft.com/office/officeart/2018/2/layout/IconVerticalSolidList"/>
    <dgm:cxn modelId="{0D86BC78-43C3-416C-B664-8B028A2D9850}" type="presParOf" srcId="{92B9130C-A7BD-4335-B0DE-3F9612A7FF2F}" destId="{42ECD8A1-9FC6-4F3C-AEB9-828499A70241}" srcOrd="0" destOrd="0" presId="urn:microsoft.com/office/officeart/2018/2/layout/IconVerticalSolidList"/>
    <dgm:cxn modelId="{A7E2D9E0-0091-4110-AA35-4A9CE4A02EA5}" type="presParOf" srcId="{92B9130C-A7BD-4335-B0DE-3F9612A7FF2F}" destId="{BECC2ACB-8DC4-4C2D-8DBD-9F2CF7EE692E}" srcOrd="1" destOrd="0" presId="urn:microsoft.com/office/officeart/2018/2/layout/IconVerticalSolidList"/>
    <dgm:cxn modelId="{A89B23EF-7363-4C91-871D-26E2D2D7ED7E}" type="presParOf" srcId="{92B9130C-A7BD-4335-B0DE-3F9612A7FF2F}" destId="{97CAE625-7CC2-4E78-9C08-C0EB99DF4722}" srcOrd="2" destOrd="0" presId="urn:microsoft.com/office/officeart/2018/2/layout/IconVerticalSolidList"/>
    <dgm:cxn modelId="{46888A6B-315E-45B7-A575-154FC852D25D}" type="presParOf" srcId="{92B9130C-A7BD-4335-B0DE-3F9612A7FF2F}" destId="{A2F5819A-013D-4405-8553-644430B00C47}" srcOrd="3" destOrd="0" presId="urn:microsoft.com/office/officeart/2018/2/layout/IconVerticalSolidList"/>
    <dgm:cxn modelId="{6571CE37-1F02-4953-8548-DEDDF605A7A6}" type="presParOf" srcId="{636FA7D8-935E-445A-AF54-C64A6AFFD3C7}" destId="{3ED91FC2-1E53-4837-8A81-1518A9715723}" srcOrd="1" destOrd="0" presId="urn:microsoft.com/office/officeart/2018/2/layout/IconVerticalSolidList"/>
    <dgm:cxn modelId="{5DDA5485-1B23-4FDC-BEEA-83021C260046}" type="presParOf" srcId="{636FA7D8-935E-445A-AF54-C64A6AFFD3C7}" destId="{787F13DF-88BA-4556-96FA-D0D17EBDFE0E}" srcOrd="2" destOrd="0" presId="urn:microsoft.com/office/officeart/2018/2/layout/IconVerticalSolidList"/>
    <dgm:cxn modelId="{4D7B4FCC-4B64-47A1-BE9B-7F0A0E718350}" type="presParOf" srcId="{787F13DF-88BA-4556-96FA-D0D17EBDFE0E}" destId="{2998EE2A-116D-46AD-A2A0-CFC14A5AEEEF}" srcOrd="0" destOrd="0" presId="urn:microsoft.com/office/officeart/2018/2/layout/IconVerticalSolidList"/>
    <dgm:cxn modelId="{F814C3A3-D8E1-41CD-8A3E-C73BEDCCD760}" type="presParOf" srcId="{787F13DF-88BA-4556-96FA-D0D17EBDFE0E}" destId="{675A5281-A0F1-4942-81C7-C2286E26D78F}" srcOrd="1" destOrd="0" presId="urn:microsoft.com/office/officeart/2018/2/layout/IconVerticalSolidList"/>
    <dgm:cxn modelId="{542DB55B-D559-449A-921D-604B7124E9FF}" type="presParOf" srcId="{787F13DF-88BA-4556-96FA-D0D17EBDFE0E}" destId="{758386BF-3D7A-4FAD-9449-1E171E2A3D7E}" srcOrd="2" destOrd="0" presId="urn:microsoft.com/office/officeart/2018/2/layout/IconVerticalSolidList"/>
    <dgm:cxn modelId="{35F58957-919A-4509-85D2-3B1F2358E687}" type="presParOf" srcId="{787F13DF-88BA-4556-96FA-D0D17EBDFE0E}" destId="{C4E2CD48-FD0B-4D31-85C7-50DE152BD82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BD1D3A-B150-4F7C-89EF-A32A2D3C5B4A}">
      <dsp:nvSpPr>
        <dsp:cNvPr id="0" name=""/>
        <dsp:cNvSpPr/>
      </dsp:nvSpPr>
      <dsp:spPr>
        <a:xfrm>
          <a:off x="0" y="355419"/>
          <a:ext cx="10515600" cy="178425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i="1" kern="1200" dirty="0">
              <a:solidFill>
                <a:schemeClr val="tx1"/>
              </a:solidFill>
            </a:rPr>
            <a:t>To ensure that there is a Tribal Ordinance basis for the operation of W.E. tribal programs and gaming operations that provides a means to promote tribal economic development, self-sufficiency and a strong W.E. Tribal Government that is transparent and accountable to the White Earth Nation Membership; </a:t>
          </a:r>
        </a:p>
      </dsp:txBody>
      <dsp:txXfrm>
        <a:off x="87100" y="442519"/>
        <a:ext cx="10341400" cy="1610050"/>
      </dsp:txXfrm>
    </dsp:sp>
    <dsp:sp modelId="{8F166EF6-8FBB-44B3-91DE-803C85F5F47C}">
      <dsp:nvSpPr>
        <dsp:cNvPr id="0" name=""/>
        <dsp:cNvSpPr/>
      </dsp:nvSpPr>
      <dsp:spPr>
        <a:xfrm>
          <a:off x="0" y="2211669"/>
          <a:ext cx="10515600" cy="178425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solidFill>
                <a:schemeClr val="tx1"/>
              </a:solidFill>
            </a:rPr>
            <a:t>To ensure that the W.E. Membership as a whole is the primary beneficiaries of the W.E. gaming and tribal program revenues.</a:t>
          </a:r>
        </a:p>
      </dsp:txBody>
      <dsp:txXfrm>
        <a:off x="87100" y="2298769"/>
        <a:ext cx="10341400" cy="161005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578436-9E5D-4F2C-8FD4-1700C97C33BF}">
      <dsp:nvSpPr>
        <dsp:cNvPr id="0" name=""/>
        <dsp:cNvSpPr/>
      </dsp:nvSpPr>
      <dsp:spPr>
        <a:xfrm>
          <a:off x="0" y="23607"/>
          <a:ext cx="6513603" cy="287878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solidFill>
                <a:schemeClr val="tx1"/>
              </a:solidFill>
            </a:rPr>
            <a:t>At least 3 driveway projects were ordered to be done by Director Jeff </a:t>
          </a:r>
          <a:r>
            <a:rPr lang="en-US" sz="2800" kern="1200" dirty="0" err="1">
              <a:solidFill>
                <a:schemeClr val="tx1"/>
              </a:solidFill>
            </a:rPr>
            <a:t>Vivier</a:t>
          </a:r>
          <a:r>
            <a:rPr lang="en-US" sz="2800" kern="1200" dirty="0">
              <a:solidFill>
                <a:schemeClr val="tx1"/>
              </a:solidFill>
            </a:rPr>
            <a:t> were ether not recorded or the costs underreported on the White Earth DOT Records.</a:t>
          </a:r>
        </a:p>
      </dsp:txBody>
      <dsp:txXfrm>
        <a:off x="140531" y="164138"/>
        <a:ext cx="6232541" cy="2597723"/>
      </dsp:txXfrm>
    </dsp:sp>
    <dsp:sp modelId="{F97F4448-87E4-4338-9DC8-453D38184201}">
      <dsp:nvSpPr>
        <dsp:cNvPr id="0" name=""/>
        <dsp:cNvSpPr/>
      </dsp:nvSpPr>
      <dsp:spPr>
        <a:xfrm>
          <a:off x="0" y="2983032"/>
          <a:ext cx="6513603" cy="2878785"/>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solidFill>
                <a:schemeClr val="tx1"/>
              </a:solidFill>
            </a:rPr>
            <a:t>One driveway ordered done and thereafter completed on July 30, 2015 was for the son of the District One Representative. There was no supporting documentation in the file for this driveway at that time. </a:t>
          </a:r>
        </a:p>
      </dsp:txBody>
      <dsp:txXfrm>
        <a:off x="140531" y="3123563"/>
        <a:ext cx="6232541" cy="259772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0E9645-E610-4DFF-99E2-27F4B923A4EA}">
      <dsp:nvSpPr>
        <dsp:cNvPr id="0" name=""/>
        <dsp:cNvSpPr/>
      </dsp:nvSpPr>
      <dsp:spPr>
        <a:xfrm>
          <a:off x="0" y="390133"/>
          <a:ext cx="6513603" cy="251081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dirty="0">
              <a:solidFill>
                <a:schemeClr val="tx1"/>
              </a:solidFill>
            </a:rPr>
            <a:t>A bill was prepared and initialed by the then Director Jeff </a:t>
          </a:r>
          <a:r>
            <a:rPr lang="en-US" sz="2900" kern="1200" dirty="0" err="1">
              <a:solidFill>
                <a:schemeClr val="tx1"/>
              </a:solidFill>
            </a:rPr>
            <a:t>Vivier</a:t>
          </a:r>
          <a:r>
            <a:rPr lang="en-US" sz="2900" kern="1200" dirty="0">
              <a:solidFill>
                <a:schemeClr val="tx1"/>
              </a:solidFill>
            </a:rPr>
            <a:t>, showing the cost of the driveway was $6,944.69, less a credit of $5,000.00 but a recent estimate of the job was $25,944.00.</a:t>
          </a:r>
        </a:p>
      </dsp:txBody>
      <dsp:txXfrm>
        <a:off x="122568" y="512701"/>
        <a:ext cx="6268467" cy="2265683"/>
      </dsp:txXfrm>
    </dsp:sp>
    <dsp:sp modelId="{36056F16-635B-44AA-A9D9-03CE3A86F12C}">
      <dsp:nvSpPr>
        <dsp:cNvPr id="0" name=""/>
        <dsp:cNvSpPr/>
      </dsp:nvSpPr>
      <dsp:spPr>
        <a:xfrm>
          <a:off x="0" y="2984473"/>
          <a:ext cx="6513603" cy="2510819"/>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dirty="0">
              <a:solidFill>
                <a:schemeClr val="tx1"/>
              </a:solidFill>
            </a:rPr>
            <a:t>The driveway program was not in place not approved by the RBC for FY 2015 but began in late 2016. </a:t>
          </a:r>
        </a:p>
      </dsp:txBody>
      <dsp:txXfrm>
        <a:off x="122568" y="3107041"/>
        <a:ext cx="6268467" cy="2265683"/>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930730-CA8B-46F5-A15C-E2024AC89C05}">
      <dsp:nvSpPr>
        <dsp:cNvPr id="0" name=""/>
        <dsp:cNvSpPr/>
      </dsp:nvSpPr>
      <dsp:spPr>
        <a:xfrm>
          <a:off x="0" y="502486"/>
          <a:ext cx="6513603" cy="1174753"/>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solidFill>
                <a:schemeClr val="tx1"/>
              </a:solidFill>
            </a:rPr>
            <a:t>The second driveway ordered and completed was for the daughter of the RBC District One Representative. </a:t>
          </a:r>
        </a:p>
      </dsp:txBody>
      <dsp:txXfrm>
        <a:off x="57347" y="559833"/>
        <a:ext cx="6398909" cy="1060059"/>
      </dsp:txXfrm>
    </dsp:sp>
    <dsp:sp modelId="{708880D3-05B4-42DD-9D1B-94522A437E54}">
      <dsp:nvSpPr>
        <dsp:cNvPr id="0" name=""/>
        <dsp:cNvSpPr/>
      </dsp:nvSpPr>
      <dsp:spPr>
        <a:xfrm>
          <a:off x="0" y="1737719"/>
          <a:ext cx="6513603" cy="1174753"/>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solidFill>
                <a:schemeClr val="tx1"/>
              </a:solidFill>
            </a:rPr>
            <a:t>The driveway estimate sheet showed a cost of $8784.68.</a:t>
          </a:r>
        </a:p>
      </dsp:txBody>
      <dsp:txXfrm>
        <a:off x="57347" y="1795066"/>
        <a:ext cx="6398909" cy="1060059"/>
      </dsp:txXfrm>
    </dsp:sp>
    <dsp:sp modelId="{0CCDC998-7E30-43AC-8081-DC4FFB04300D}">
      <dsp:nvSpPr>
        <dsp:cNvPr id="0" name=""/>
        <dsp:cNvSpPr/>
      </dsp:nvSpPr>
      <dsp:spPr>
        <a:xfrm>
          <a:off x="0" y="2972952"/>
          <a:ext cx="6513603" cy="1174753"/>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solidFill>
                <a:schemeClr val="tx1"/>
              </a:solidFill>
            </a:rPr>
            <a:t>The current estimated cost calculated was closer to $15,037.00.</a:t>
          </a:r>
        </a:p>
      </dsp:txBody>
      <dsp:txXfrm>
        <a:off x="57347" y="3030299"/>
        <a:ext cx="6398909" cy="1060059"/>
      </dsp:txXfrm>
    </dsp:sp>
    <dsp:sp modelId="{9E733883-834D-461F-BE05-DF1D9C632267}">
      <dsp:nvSpPr>
        <dsp:cNvPr id="0" name=""/>
        <dsp:cNvSpPr/>
      </dsp:nvSpPr>
      <dsp:spPr>
        <a:xfrm>
          <a:off x="0" y="4208186"/>
          <a:ext cx="6513603" cy="117475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solidFill>
                <a:schemeClr val="tx1"/>
              </a:solidFill>
            </a:rPr>
            <a:t>When asked of the CFO f there were any payments made on this driveway, he stated there were no payments made and this was verified by the RBC </a:t>
          </a:r>
          <a:r>
            <a:rPr lang="en-US" sz="2100" kern="1200" dirty="0" err="1">
              <a:solidFill>
                <a:schemeClr val="tx1"/>
              </a:solidFill>
            </a:rPr>
            <a:t>Contriller</a:t>
          </a:r>
          <a:r>
            <a:rPr lang="en-US" sz="2100" kern="1200" dirty="0">
              <a:solidFill>
                <a:schemeClr val="tx1"/>
              </a:solidFill>
            </a:rPr>
            <a:t>. </a:t>
          </a:r>
        </a:p>
      </dsp:txBody>
      <dsp:txXfrm>
        <a:off x="57347" y="4265533"/>
        <a:ext cx="6398909" cy="1060059"/>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FB6DC2-2577-40A1-AE01-2FBFBF9A9019}">
      <dsp:nvSpPr>
        <dsp:cNvPr id="0" name=""/>
        <dsp:cNvSpPr/>
      </dsp:nvSpPr>
      <dsp:spPr>
        <a:xfrm>
          <a:off x="0" y="78012"/>
          <a:ext cx="6513603" cy="10998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The third driveway ordered and completed June 2016 was reported to be done for a W. E. Tribal member’s non-member girlfriend. </a:t>
          </a:r>
        </a:p>
      </dsp:txBody>
      <dsp:txXfrm>
        <a:off x="53688" y="131700"/>
        <a:ext cx="6406227" cy="992424"/>
      </dsp:txXfrm>
    </dsp:sp>
    <dsp:sp modelId="{D2534E17-5E47-46A2-9B5C-69122D26A9C5}">
      <dsp:nvSpPr>
        <dsp:cNvPr id="0" name=""/>
        <dsp:cNvSpPr/>
      </dsp:nvSpPr>
      <dsp:spPr>
        <a:xfrm>
          <a:off x="0" y="1235412"/>
          <a:ext cx="6513603" cy="109980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The member was related to the W. E. RBC District 1 Rep. </a:t>
          </a:r>
        </a:p>
      </dsp:txBody>
      <dsp:txXfrm>
        <a:off x="53688" y="1289100"/>
        <a:ext cx="6406227" cy="992424"/>
      </dsp:txXfrm>
    </dsp:sp>
    <dsp:sp modelId="{3CC3B796-13DB-4F5E-A11F-AE57E556646C}">
      <dsp:nvSpPr>
        <dsp:cNvPr id="0" name=""/>
        <dsp:cNvSpPr/>
      </dsp:nvSpPr>
      <dsp:spPr>
        <a:xfrm>
          <a:off x="0" y="2392813"/>
          <a:ext cx="6513603" cy="109980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The estimate showed the cost to be  $ 3,960.92.</a:t>
          </a:r>
        </a:p>
      </dsp:txBody>
      <dsp:txXfrm>
        <a:off x="53688" y="2446501"/>
        <a:ext cx="6406227" cy="992424"/>
      </dsp:txXfrm>
    </dsp:sp>
    <dsp:sp modelId="{83B0CD9D-E622-4F0D-9424-D99C7F4237B5}">
      <dsp:nvSpPr>
        <dsp:cNvPr id="0" name=""/>
        <dsp:cNvSpPr/>
      </dsp:nvSpPr>
      <dsp:spPr>
        <a:xfrm>
          <a:off x="0" y="3550213"/>
          <a:ext cx="6513603" cy="10998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A current estimate showed the cost to be closer to $7,052.00. </a:t>
          </a:r>
        </a:p>
      </dsp:txBody>
      <dsp:txXfrm>
        <a:off x="53688" y="3603901"/>
        <a:ext cx="6406227" cy="992424"/>
      </dsp:txXfrm>
    </dsp:sp>
    <dsp:sp modelId="{3DA26CC4-D8F1-4A6B-82CC-5A44C394D28B}">
      <dsp:nvSpPr>
        <dsp:cNvPr id="0" name=""/>
        <dsp:cNvSpPr/>
      </dsp:nvSpPr>
      <dsp:spPr>
        <a:xfrm>
          <a:off x="0" y="4707613"/>
          <a:ext cx="6513603" cy="109980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When asked of the CFO if there were any payments made on this driveway, he stated there were no payments made &amp; this was verified by the RBC Controller. </a:t>
          </a:r>
        </a:p>
      </dsp:txBody>
      <dsp:txXfrm>
        <a:off x="53688" y="4761301"/>
        <a:ext cx="6406227" cy="99242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6ECA74-EBF8-47CC-BDD0-2F7DF34066A2}">
      <dsp:nvSpPr>
        <dsp:cNvPr id="0" name=""/>
        <dsp:cNvSpPr/>
      </dsp:nvSpPr>
      <dsp:spPr>
        <a:xfrm>
          <a:off x="0" y="407199"/>
          <a:ext cx="6513603" cy="122023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solidFill>
                <a:schemeClr val="tx1"/>
              </a:solidFill>
            </a:rPr>
            <a:t>Two additional driveway projects were identified;</a:t>
          </a:r>
        </a:p>
      </dsp:txBody>
      <dsp:txXfrm>
        <a:off x="59567" y="466766"/>
        <a:ext cx="6394469" cy="1101102"/>
      </dsp:txXfrm>
    </dsp:sp>
    <dsp:sp modelId="{D5268DCD-B964-433E-9B61-D143EC4066D4}">
      <dsp:nvSpPr>
        <dsp:cNvPr id="0" name=""/>
        <dsp:cNvSpPr/>
      </dsp:nvSpPr>
      <dsp:spPr>
        <a:xfrm>
          <a:off x="0" y="1690796"/>
          <a:ext cx="6513603" cy="1220236"/>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solidFill>
                <a:schemeClr val="tx1"/>
              </a:solidFill>
            </a:rPr>
            <a:t>One project was for the son-in-Law of the RBC District 3 Rep. (Kathy Goodwin) and the other was for the prior RBC Executive Assistant (Desirae </a:t>
          </a:r>
          <a:r>
            <a:rPr lang="en-US" sz="2200" kern="1200" dirty="0" err="1">
              <a:solidFill>
                <a:schemeClr val="tx1"/>
              </a:solidFill>
            </a:rPr>
            <a:t>Stalberger</a:t>
          </a:r>
          <a:r>
            <a:rPr lang="en-US" sz="2200" kern="1200" dirty="0">
              <a:solidFill>
                <a:schemeClr val="tx1"/>
              </a:solidFill>
            </a:rPr>
            <a:t>);</a:t>
          </a:r>
        </a:p>
      </dsp:txBody>
      <dsp:txXfrm>
        <a:off x="59567" y="1750363"/>
        <a:ext cx="6394469" cy="1101102"/>
      </dsp:txXfrm>
    </dsp:sp>
    <dsp:sp modelId="{0933F409-24D0-4A13-8116-8CF17249341C}">
      <dsp:nvSpPr>
        <dsp:cNvPr id="0" name=""/>
        <dsp:cNvSpPr/>
      </dsp:nvSpPr>
      <dsp:spPr>
        <a:xfrm>
          <a:off x="0" y="2974393"/>
          <a:ext cx="6513603" cy="1220236"/>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solidFill>
                <a:schemeClr val="tx1"/>
              </a:solidFill>
            </a:rPr>
            <a:t>The projected cost on the first driveway was $2,958.76, but the actual cost was 1,160.45.</a:t>
          </a:r>
        </a:p>
      </dsp:txBody>
      <dsp:txXfrm>
        <a:off x="59567" y="3033960"/>
        <a:ext cx="6394469" cy="1101102"/>
      </dsp:txXfrm>
    </dsp:sp>
    <dsp:sp modelId="{A4DE80A8-B433-40F3-B61F-E64238E88590}">
      <dsp:nvSpPr>
        <dsp:cNvPr id="0" name=""/>
        <dsp:cNvSpPr/>
      </dsp:nvSpPr>
      <dsp:spPr>
        <a:xfrm>
          <a:off x="0" y="4257989"/>
          <a:ext cx="6513603" cy="1220236"/>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solidFill>
                <a:schemeClr val="tx1"/>
              </a:solidFill>
            </a:rPr>
            <a:t>The OGP investigator was told that they did not think the person was 55 so they would be responsible for the cost of 1,160.45 for maintenance cost. </a:t>
          </a:r>
        </a:p>
      </dsp:txBody>
      <dsp:txXfrm>
        <a:off x="59567" y="4317556"/>
        <a:ext cx="6394469" cy="110110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2BABA4-1DF9-4E9E-BAC0-9CC10653CF89}">
      <dsp:nvSpPr>
        <dsp:cNvPr id="0" name=""/>
        <dsp:cNvSpPr/>
      </dsp:nvSpPr>
      <dsp:spPr>
        <a:xfrm>
          <a:off x="0" y="40302"/>
          <a:ext cx="6513603" cy="18696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solidFill>
                <a:schemeClr val="tx1"/>
              </a:solidFill>
            </a:rPr>
            <a:t>Used equipment purchased after the 2016 driveway project was completed. </a:t>
          </a:r>
        </a:p>
      </dsp:txBody>
      <dsp:txXfrm>
        <a:off x="91269" y="131571"/>
        <a:ext cx="6331065" cy="1687122"/>
      </dsp:txXfrm>
    </dsp:sp>
    <dsp:sp modelId="{C0A3C92C-C33F-4B18-98B5-19D89EF15603}">
      <dsp:nvSpPr>
        <dsp:cNvPr id="0" name=""/>
        <dsp:cNvSpPr/>
      </dsp:nvSpPr>
      <dsp:spPr>
        <a:xfrm>
          <a:off x="0" y="2007883"/>
          <a:ext cx="6513603" cy="186966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solidFill>
                <a:schemeClr val="tx1"/>
              </a:solidFill>
            </a:rPr>
            <a:t>The Public Works Direct recalling the cost of one piece of equipment around $47,000.00. </a:t>
          </a:r>
        </a:p>
      </dsp:txBody>
      <dsp:txXfrm>
        <a:off x="91269" y="2099152"/>
        <a:ext cx="6331065" cy="1687122"/>
      </dsp:txXfrm>
    </dsp:sp>
    <dsp:sp modelId="{052BB9D9-0BE2-4B7D-9F6F-E6DFEE4D8E54}">
      <dsp:nvSpPr>
        <dsp:cNvPr id="0" name=""/>
        <dsp:cNvSpPr/>
      </dsp:nvSpPr>
      <dsp:spPr>
        <a:xfrm>
          <a:off x="0" y="3975463"/>
          <a:ext cx="6513603" cy="186966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solidFill>
                <a:schemeClr val="tx1"/>
              </a:solidFill>
            </a:rPr>
            <a:t>The crew deemed it unusable and took it to a dealer to trade in for a value of $10,000.00.</a:t>
          </a:r>
        </a:p>
      </dsp:txBody>
      <dsp:txXfrm>
        <a:off x="91269" y="4066732"/>
        <a:ext cx="6331065" cy="168712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97A6E2-968C-4D7B-B644-542CC6E4795E}">
      <dsp:nvSpPr>
        <dsp:cNvPr id="0" name=""/>
        <dsp:cNvSpPr/>
      </dsp:nvSpPr>
      <dsp:spPr>
        <a:xfrm>
          <a:off x="0" y="275647"/>
          <a:ext cx="6513603" cy="173964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All the FY 2015 and FY 2016 RBC minutes in Executive Assistant Maria Bevins office were reviewed and no authorizing resolution has been located approving the actual driveway construction. </a:t>
          </a:r>
        </a:p>
      </dsp:txBody>
      <dsp:txXfrm>
        <a:off x="84922" y="360569"/>
        <a:ext cx="6343759" cy="1569799"/>
      </dsp:txXfrm>
    </dsp:sp>
    <dsp:sp modelId="{9C77D9D1-DA10-4D0A-A5BB-58C741300193}">
      <dsp:nvSpPr>
        <dsp:cNvPr id="0" name=""/>
        <dsp:cNvSpPr/>
      </dsp:nvSpPr>
      <dsp:spPr>
        <a:xfrm>
          <a:off x="0" y="2072891"/>
          <a:ext cx="6513603" cy="1739643"/>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A motion for $10,000 to cover Elder driveway repair was made, seconded and approved on April 27, 2015 and the same on October 31, 2016. </a:t>
          </a:r>
        </a:p>
      </dsp:txBody>
      <dsp:txXfrm>
        <a:off x="84922" y="2157813"/>
        <a:ext cx="6343759" cy="1569799"/>
      </dsp:txXfrm>
    </dsp:sp>
    <dsp:sp modelId="{58C41C4D-40E2-4A2E-8256-E5BBE66A19C7}">
      <dsp:nvSpPr>
        <dsp:cNvPr id="0" name=""/>
        <dsp:cNvSpPr/>
      </dsp:nvSpPr>
      <dsp:spPr>
        <a:xfrm>
          <a:off x="0" y="3870134"/>
          <a:ext cx="6513603" cy="1739643"/>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i="1" kern="1200" dirty="0">
              <a:solidFill>
                <a:schemeClr val="tx1"/>
              </a:solidFill>
            </a:rPr>
            <a:t>The RBC policy in place was created in response to a recognized tribal and/or member need; there was a clearly written eligibility criteria and the program as written did not discriminate by including some member and excluding other members without reasonable justification. </a:t>
          </a:r>
          <a:endParaRPr lang="en-US" sz="2000" kern="1200" dirty="0">
            <a:solidFill>
              <a:schemeClr val="tx1"/>
            </a:solidFill>
          </a:endParaRPr>
        </a:p>
      </dsp:txBody>
      <dsp:txXfrm>
        <a:off x="84922" y="3955056"/>
        <a:ext cx="6343759" cy="15697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9D804A-1D3F-436D-AC9E-23B18258CE3F}">
      <dsp:nvSpPr>
        <dsp:cNvPr id="0" name=""/>
        <dsp:cNvSpPr/>
      </dsp:nvSpPr>
      <dsp:spPr>
        <a:xfrm>
          <a:off x="0" y="724869"/>
          <a:ext cx="10515600" cy="6692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100000"/>
            </a:lnSpc>
            <a:spcBef>
              <a:spcPct val="0"/>
            </a:spcBef>
            <a:spcAft>
              <a:spcPct val="35000"/>
            </a:spcAft>
            <a:buNone/>
          </a:pPr>
          <a:r>
            <a:rPr lang="en-US" sz="2600" kern="1200" dirty="0">
              <a:solidFill>
                <a:schemeClr val="tx1"/>
              </a:solidFill>
            </a:rPr>
            <a:t>To fund tribal government operations &amp; programs </a:t>
          </a:r>
        </a:p>
      </dsp:txBody>
      <dsp:txXfrm>
        <a:off x="32670" y="757539"/>
        <a:ext cx="10450260" cy="603900"/>
      </dsp:txXfrm>
    </dsp:sp>
    <dsp:sp modelId="{F0043E72-005C-4E9E-BF7C-373159C64002}">
      <dsp:nvSpPr>
        <dsp:cNvPr id="0" name=""/>
        <dsp:cNvSpPr/>
      </dsp:nvSpPr>
      <dsp:spPr>
        <a:xfrm>
          <a:off x="0" y="1468989"/>
          <a:ext cx="10515600" cy="669240"/>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100000"/>
            </a:lnSpc>
            <a:spcBef>
              <a:spcPct val="0"/>
            </a:spcBef>
            <a:spcAft>
              <a:spcPct val="35000"/>
            </a:spcAft>
            <a:buNone/>
          </a:pPr>
          <a:r>
            <a:rPr lang="en-US" sz="2600" kern="1200" dirty="0">
              <a:solidFill>
                <a:schemeClr val="tx1"/>
              </a:solidFill>
            </a:rPr>
            <a:t>To provide for the general welfare of the White Earth Nation &amp; its members;</a:t>
          </a:r>
        </a:p>
      </dsp:txBody>
      <dsp:txXfrm>
        <a:off x="32670" y="1501659"/>
        <a:ext cx="10450260" cy="603900"/>
      </dsp:txXfrm>
    </dsp:sp>
    <dsp:sp modelId="{09EC4F94-B1B3-444C-969E-D02881E60BF7}">
      <dsp:nvSpPr>
        <dsp:cNvPr id="0" name=""/>
        <dsp:cNvSpPr/>
      </dsp:nvSpPr>
      <dsp:spPr>
        <a:xfrm>
          <a:off x="0" y="2213109"/>
          <a:ext cx="10515600" cy="669240"/>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100000"/>
            </a:lnSpc>
            <a:spcBef>
              <a:spcPct val="0"/>
            </a:spcBef>
            <a:spcAft>
              <a:spcPct val="35000"/>
            </a:spcAft>
            <a:buNone/>
          </a:pPr>
          <a:r>
            <a:rPr lang="en-US" sz="2600" kern="1200" dirty="0">
              <a:solidFill>
                <a:schemeClr val="tx1"/>
              </a:solidFill>
            </a:rPr>
            <a:t>To promote tribal economic development;</a:t>
          </a:r>
        </a:p>
      </dsp:txBody>
      <dsp:txXfrm>
        <a:off x="32670" y="2245779"/>
        <a:ext cx="10450260" cy="603900"/>
      </dsp:txXfrm>
    </dsp:sp>
    <dsp:sp modelId="{D35B3C71-55AF-4B39-946B-3D5A75022DE3}">
      <dsp:nvSpPr>
        <dsp:cNvPr id="0" name=""/>
        <dsp:cNvSpPr/>
      </dsp:nvSpPr>
      <dsp:spPr>
        <a:xfrm>
          <a:off x="0" y="2957229"/>
          <a:ext cx="10515600" cy="66924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100000"/>
            </a:lnSpc>
            <a:spcBef>
              <a:spcPct val="0"/>
            </a:spcBef>
            <a:spcAft>
              <a:spcPct val="35000"/>
            </a:spcAft>
            <a:buNone/>
          </a:pPr>
          <a:r>
            <a:rPr lang="en-US" sz="2600" kern="1200" dirty="0">
              <a:solidFill>
                <a:schemeClr val="tx1"/>
              </a:solidFill>
            </a:rPr>
            <a:t>To help fund the infrastructure of local government agencies. </a:t>
          </a:r>
        </a:p>
      </dsp:txBody>
      <dsp:txXfrm>
        <a:off x="32670" y="2989899"/>
        <a:ext cx="10450260" cy="6039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A42867-B958-4ED3-B13D-EF31FC3E80B5}">
      <dsp:nvSpPr>
        <dsp:cNvPr id="0" name=""/>
        <dsp:cNvSpPr/>
      </dsp:nvSpPr>
      <dsp:spPr>
        <a:xfrm>
          <a:off x="0" y="0"/>
          <a:ext cx="8661714" cy="108535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The programs are created in response to a recognized tribal and/or membership need;</a:t>
          </a:r>
        </a:p>
      </dsp:txBody>
      <dsp:txXfrm>
        <a:off x="31789" y="31789"/>
        <a:ext cx="7490532" cy="1021775"/>
      </dsp:txXfrm>
    </dsp:sp>
    <dsp:sp modelId="{710C207C-7209-4041-906C-C5D2446787B3}">
      <dsp:nvSpPr>
        <dsp:cNvPr id="0" name=""/>
        <dsp:cNvSpPr/>
      </dsp:nvSpPr>
      <dsp:spPr>
        <a:xfrm>
          <a:off x="764268" y="1266245"/>
          <a:ext cx="8661714" cy="1085353"/>
        </a:xfrm>
        <a:prstGeom prst="roundRect">
          <a:avLst>
            <a:gd name="adj" fmla="val 10000"/>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There is a clearly written eligibility criteria;</a:t>
          </a:r>
        </a:p>
      </dsp:txBody>
      <dsp:txXfrm>
        <a:off x="796057" y="1298034"/>
        <a:ext cx="7128387" cy="1021775"/>
      </dsp:txXfrm>
    </dsp:sp>
    <dsp:sp modelId="{FC939426-5B69-4763-89C9-FF0F0360FA11}">
      <dsp:nvSpPr>
        <dsp:cNvPr id="0" name=""/>
        <dsp:cNvSpPr/>
      </dsp:nvSpPr>
      <dsp:spPr>
        <a:xfrm>
          <a:off x="1528537" y="2532491"/>
          <a:ext cx="8661714" cy="1085353"/>
        </a:xfrm>
        <a:prstGeom prst="roundRect">
          <a:avLst>
            <a:gd name="adj" fmla="val 1000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The program shall not discriminate by including some White Earth Nation members &amp; excluding other members without reasonable justification.</a:t>
          </a:r>
        </a:p>
      </dsp:txBody>
      <dsp:txXfrm>
        <a:off x="1560326" y="2564280"/>
        <a:ext cx="7128387" cy="1021775"/>
      </dsp:txXfrm>
    </dsp:sp>
    <dsp:sp modelId="{6BE2512E-548F-4E8C-9D73-7E6872F4E7C0}">
      <dsp:nvSpPr>
        <dsp:cNvPr id="0" name=""/>
        <dsp:cNvSpPr/>
      </dsp:nvSpPr>
      <dsp:spPr>
        <a:xfrm>
          <a:off x="7956234" y="823059"/>
          <a:ext cx="705479" cy="705479"/>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endParaRPr lang="en-US" sz="3200" kern="1200"/>
        </a:p>
      </dsp:txBody>
      <dsp:txXfrm>
        <a:off x="8114967" y="823059"/>
        <a:ext cx="388013" cy="530873"/>
      </dsp:txXfrm>
    </dsp:sp>
    <dsp:sp modelId="{AF9E6DDC-45D5-4D37-A6D4-C5E471644149}">
      <dsp:nvSpPr>
        <dsp:cNvPr id="0" name=""/>
        <dsp:cNvSpPr/>
      </dsp:nvSpPr>
      <dsp:spPr>
        <a:xfrm>
          <a:off x="8720503" y="2082069"/>
          <a:ext cx="705479" cy="705479"/>
        </a:xfrm>
        <a:prstGeom prst="downArrow">
          <a:avLst>
            <a:gd name="adj1" fmla="val 55000"/>
            <a:gd name="adj2" fmla="val 45000"/>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endParaRPr lang="en-US" sz="3200" kern="1200"/>
        </a:p>
      </dsp:txBody>
      <dsp:txXfrm>
        <a:off x="8879236" y="2082069"/>
        <a:ext cx="388013" cy="53087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1C6088-437D-4C44-8ED1-7E492817018A}">
      <dsp:nvSpPr>
        <dsp:cNvPr id="0" name=""/>
        <dsp:cNvSpPr/>
      </dsp:nvSpPr>
      <dsp:spPr>
        <a:xfrm>
          <a:off x="0" y="956381"/>
          <a:ext cx="6513603" cy="176562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E922051-FD2E-47DD-902D-038EAC962929}">
      <dsp:nvSpPr>
        <dsp:cNvPr id="0" name=""/>
        <dsp:cNvSpPr/>
      </dsp:nvSpPr>
      <dsp:spPr>
        <a:xfrm>
          <a:off x="534102" y="1353647"/>
          <a:ext cx="971095" cy="97109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828AE95-5BB1-49AA-AB23-829B8472A68A}">
      <dsp:nvSpPr>
        <dsp:cNvPr id="0" name=""/>
        <dsp:cNvSpPr/>
      </dsp:nvSpPr>
      <dsp:spPr>
        <a:xfrm>
          <a:off x="2039300" y="956381"/>
          <a:ext cx="4474303" cy="17656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862" tIns="186862" rIns="186862" bIns="186862" numCol="1" spcCol="1270" anchor="ctr" anchorCtr="0">
          <a:noAutofit/>
        </a:bodyPr>
        <a:lstStyle/>
        <a:p>
          <a:pPr marL="0" lvl="0" indent="0" algn="l" defTabSz="1111250">
            <a:lnSpc>
              <a:spcPct val="90000"/>
            </a:lnSpc>
            <a:spcBef>
              <a:spcPct val="0"/>
            </a:spcBef>
            <a:spcAft>
              <a:spcPct val="35000"/>
            </a:spcAft>
            <a:buNone/>
          </a:pPr>
          <a:r>
            <a:rPr lang="en-US" sz="2500" kern="1200" dirty="0">
              <a:solidFill>
                <a:schemeClr val="tx1"/>
              </a:solidFill>
            </a:rPr>
            <a:t>New driveway construction,</a:t>
          </a:r>
        </a:p>
      </dsp:txBody>
      <dsp:txXfrm>
        <a:off x="2039300" y="956381"/>
        <a:ext cx="4474303" cy="1765627"/>
      </dsp:txXfrm>
    </dsp:sp>
    <dsp:sp modelId="{B69BBDFD-0425-436B-8104-C1B21CCB23F1}">
      <dsp:nvSpPr>
        <dsp:cNvPr id="0" name=""/>
        <dsp:cNvSpPr/>
      </dsp:nvSpPr>
      <dsp:spPr>
        <a:xfrm>
          <a:off x="0" y="3163416"/>
          <a:ext cx="6513603" cy="176562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AB7DF76-F526-4A61-8106-BE819C89B171}">
      <dsp:nvSpPr>
        <dsp:cNvPr id="0" name=""/>
        <dsp:cNvSpPr/>
      </dsp:nvSpPr>
      <dsp:spPr>
        <a:xfrm>
          <a:off x="534102" y="3560682"/>
          <a:ext cx="971095" cy="97109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ADA41A8-CBDC-4631-BFD7-FABEFD932E5F}">
      <dsp:nvSpPr>
        <dsp:cNvPr id="0" name=""/>
        <dsp:cNvSpPr/>
      </dsp:nvSpPr>
      <dsp:spPr>
        <a:xfrm>
          <a:off x="2039300" y="3163416"/>
          <a:ext cx="4474303" cy="17656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862" tIns="186862" rIns="186862" bIns="186862" numCol="1" spcCol="1270" anchor="ctr" anchorCtr="0">
          <a:noAutofit/>
        </a:bodyPr>
        <a:lstStyle/>
        <a:p>
          <a:pPr marL="0" lvl="0" indent="0" algn="l" defTabSz="1111250">
            <a:lnSpc>
              <a:spcPct val="90000"/>
            </a:lnSpc>
            <a:spcBef>
              <a:spcPct val="0"/>
            </a:spcBef>
            <a:spcAft>
              <a:spcPct val="35000"/>
            </a:spcAft>
            <a:buNone/>
          </a:pPr>
          <a:r>
            <a:rPr lang="en-US" sz="2500" kern="1200" dirty="0">
              <a:solidFill>
                <a:schemeClr val="tx1"/>
              </a:solidFill>
            </a:rPr>
            <a:t>Maintenance work to existing driveways.</a:t>
          </a:r>
        </a:p>
      </dsp:txBody>
      <dsp:txXfrm>
        <a:off x="2039300" y="3163416"/>
        <a:ext cx="4474303" cy="176562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E09F6B-BBBA-4911-96B4-F9309E4C8322}">
      <dsp:nvSpPr>
        <dsp:cNvPr id="0" name=""/>
        <dsp:cNvSpPr/>
      </dsp:nvSpPr>
      <dsp:spPr>
        <a:xfrm>
          <a:off x="0" y="1903"/>
          <a:ext cx="6513603" cy="81125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0639C16-BF82-40D6-8F3C-A55E790F317E}">
      <dsp:nvSpPr>
        <dsp:cNvPr id="0" name=""/>
        <dsp:cNvSpPr/>
      </dsp:nvSpPr>
      <dsp:spPr>
        <a:xfrm>
          <a:off x="245405" y="184436"/>
          <a:ext cx="446191" cy="44619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9008F6A-08D6-46E7-9A37-DE3D9ED642AC}">
      <dsp:nvSpPr>
        <dsp:cNvPr id="0" name=""/>
        <dsp:cNvSpPr/>
      </dsp:nvSpPr>
      <dsp:spPr>
        <a:xfrm>
          <a:off x="937002" y="1903"/>
          <a:ext cx="5576601"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666750">
            <a:lnSpc>
              <a:spcPct val="90000"/>
            </a:lnSpc>
            <a:spcBef>
              <a:spcPct val="0"/>
            </a:spcBef>
            <a:spcAft>
              <a:spcPct val="35000"/>
            </a:spcAft>
            <a:buNone/>
          </a:pPr>
          <a:r>
            <a:rPr lang="en-US" sz="1500" kern="1200" dirty="0">
              <a:solidFill>
                <a:schemeClr val="tx1"/>
              </a:solidFill>
            </a:rPr>
            <a:t>Applicant must be an enrolled White Earth tribal member and must present a valid White Earth tribal enrollment card at time of application; </a:t>
          </a:r>
        </a:p>
      </dsp:txBody>
      <dsp:txXfrm>
        <a:off x="937002" y="1903"/>
        <a:ext cx="5576601" cy="811257"/>
      </dsp:txXfrm>
    </dsp:sp>
    <dsp:sp modelId="{29AB7908-335F-47B0-98AD-ADFB876B78C8}">
      <dsp:nvSpPr>
        <dsp:cNvPr id="0" name=""/>
        <dsp:cNvSpPr/>
      </dsp:nvSpPr>
      <dsp:spPr>
        <a:xfrm>
          <a:off x="0" y="1015975"/>
          <a:ext cx="6513603" cy="81125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7086E47-EFF2-4EFF-ACB6-8AA8BF9B7034}">
      <dsp:nvSpPr>
        <dsp:cNvPr id="0" name=""/>
        <dsp:cNvSpPr/>
      </dsp:nvSpPr>
      <dsp:spPr>
        <a:xfrm>
          <a:off x="245405" y="1198508"/>
          <a:ext cx="446191" cy="44619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ED4DF9D-D993-432C-B776-1FEAE2A86C5A}">
      <dsp:nvSpPr>
        <dsp:cNvPr id="0" name=""/>
        <dsp:cNvSpPr/>
      </dsp:nvSpPr>
      <dsp:spPr>
        <a:xfrm>
          <a:off x="937002" y="1015975"/>
          <a:ext cx="5576601"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666750">
            <a:lnSpc>
              <a:spcPct val="90000"/>
            </a:lnSpc>
            <a:spcBef>
              <a:spcPct val="0"/>
            </a:spcBef>
            <a:spcAft>
              <a:spcPct val="35000"/>
            </a:spcAft>
            <a:buNone/>
          </a:pPr>
          <a:r>
            <a:rPr lang="en-US" sz="1500" kern="1200" dirty="0">
              <a:solidFill>
                <a:schemeClr val="tx1"/>
              </a:solidFill>
            </a:rPr>
            <a:t>The physical address for where driveway and/or repairs are to be must be within the exterior boundaries if the White Earth Reservation;</a:t>
          </a:r>
        </a:p>
      </dsp:txBody>
      <dsp:txXfrm>
        <a:off x="937002" y="1015975"/>
        <a:ext cx="5576601" cy="811257"/>
      </dsp:txXfrm>
    </dsp:sp>
    <dsp:sp modelId="{420560D8-9570-4E72-A3D3-A20AFA8CE1D9}">
      <dsp:nvSpPr>
        <dsp:cNvPr id="0" name=""/>
        <dsp:cNvSpPr/>
      </dsp:nvSpPr>
      <dsp:spPr>
        <a:xfrm>
          <a:off x="0" y="2030048"/>
          <a:ext cx="6513603" cy="811257"/>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2F73BEF-1F24-4826-B119-0029346992DB}">
      <dsp:nvSpPr>
        <dsp:cNvPr id="0" name=""/>
        <dsp:cNvSpPr/>
      </dsp:nvSpPr>
      <dsp:spPr>
        <a:xfrm>
          <a:off x="245405" y="2212581"/>
          <a:ext cx="446191" cy="44619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BC8E6B5-2E82-4EFA-A27B-954BCBFD2A9B}">
      <dsp:nvSpPr>
        <dsp:cNvPr id="0" name=""/>
        <dsp:cNvSpPr/>
      </dsp:nvSpPr>
      <dsp:spPr>
        <a:xfrm>
          <a:off x="937002" y="2030048"/>
          <a:ext cx="5576601"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666750">
            <a:lnSpc>
              <a:spcPct val="90000"/>
            </a:lnSpc>
            <a:spcBef>
              <a:spcPct val="0"/>
            </a:spcBef>
            <a:spcAft>
              <a:spcPct val="35000"/>
            </a:spcAft>
            <a:buNone/>
          </a:pPr>
          <a:r>
            <a:rPr lang="en-US" sz="1500" kern="1200" dirty="0">
              <a:solidFill>
                <a:schemeClr val="tx1"/>
              </a:solidFill>
            </a:rPr>
            <a:t>Applicant must provide proof of ownership;</a:t>
          </a:r>
        </a:p>
      </dsp:txBody>
      <dsp:txXfrm>
        <a:off x="937002" y="2030048"/>
        <a:ext cx="5576601" cy="811257"/>
      </dsp:txXfrm>
    </dsp:sp>
    <dsp:sp modelId="{98353459-63B9-4B37-BA25-C05883BC1A9D}">
      <dsp:nvSpPr>
        <dsp:cNvPr id="0" name=""/>
        <dsp:cNvSpPr/>
      </dsp:nvSpPr>
      <dsp:spPr>
        <a:xfrm>
          <a:off x="0" y="3044120"/>
          <a:ext cx="6513603" cy="811257"/>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6828357-D033-4C01-BD7B-1ED72A34A9B5}">
      <dsp:nvSpPr>
        <dsp:cNvPr id="0" name=""/>
        <dsp:cNvSpPr/>
      </dsp:nvSpPr>
      <dsp:spPr>
        <a:xfrm>
          <a:off x="245405" y="3226653"/>
          <a:ext cx="446191" cy="44619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6AE0687-5829-4744-84D2-F81A6DCF4A5B}">
      <dsp:nvSpPr>
        <dsp:cNvPr id="0" name=""/>
        <dsp:cNvSpPr/>
      </dsp:nvSpPr>
      <dsp:spPr>
        <a:xfrm>
          <a:off x="937002" y="3044120"/>
          <a:ext cx="5576601"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666750">
            <a:lnSpc>
              <a:spcPct val="90000"/>
            </a:lnSpc>
            <a:spcBef>
              <a:spcPct val="0"/>
            </a:spcBef>
            <a:spcAft>
              <a:spcPct val="35000"/>
            </a:spcAft>
            <a:buNone/>
          </a:pPr>
          <a:r>
            <a:rPr lang="en-US" sz="1500" kern="1200" dirty="0">
              <a:solidFill>
                <a:schemeClr val="tx1"/>
              </a:solidFill>
            </a:rPr>
            <a:t>The home must be a full-time residential homesite;</a:t>
          </a:r>
        </a:p>
      </dsp:txBody>
      <dsp:txXfrm>
        <a:off x="937002" y="3044120"/>
        <a:ext cx="5576601" cy="811257"/>
      </dsp:txXfrm>
    </dsp:sp>
    <dsp:sp modelId="{26AE1F31-A840-4A54-85A6-BD8C0EAE943F}">
      <dsp:nvSpPr>
        <dsp:cNvPr id="0" name=""/>
        <dsp:cNvSpPr/>
      </dsp:nvSpPr>
      <dsp:spPr>
        <a:xfrm>
          <a:off x="0" y="4058192"/>
          <a:ext cx="6513603" cy="811257"/>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17BADC-98ED-44A9-8DE3-7D3D70035055}">
      <dsp:nvSpPr>
        <dsp:cNvPr id="0" name=""/>
        <dsp:cNvSpPr/>
      </dsp:nvSpPr>
      <dsp:spPr>
        <a:xfrm>
          <a:off x="245405" y="4240725"/>
          <a:ext cx="446191" cy="44619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059EEB4-C4BC-4EE6-8343-2FE75724A8FB}">
      <dsp:nvSpPr>
        <dsp:cNvPr id="0" name=""/>
        <dsp:cNvSpPr/>
      </dsp:nvSpPr>
      <dsp:spPr>
        <a:xfrm>
          <a:off x="937002" y="4058192"/>
          <a:ext cx="5576601"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666750">
            <a:lnSpc>
              <a:spcPct val="90000"/>
            </a:lnSpc>
            <a:spcBef>
              <a:spcPct val="0"/>
            </a:spcBef>
            <a:spcAft>
              <a:spcPct val="35000"/>
            </a:spcAft>
            <a:buNone/>
          </a:pPr>
          <a:r>
            <a:rPr lang="en-US" sz="1500" kern="1200" dirty="0">
              <a:solidFill>
                <a:schemeClr val="tx1"/>
              </a:solidFill>
            </a:rPr>
            <a:t>Seasonal homes do not qualify for program; </a:t>
          </a:r>
        </a:p>
      </dsp:txBody>
      <dsp:txXfrm>
        <a:off x="937002" y="4058192"/>
        <a:ext cx="5576601" cy="811257"/>
      </dsp:txXfrm>
    </dsp:sp>
    <dsp:sp modelId="{8CFB6863-472D-4D5D-B8D7-FED4AB6B8383}">
      <dsp:nvSpPr>
        <dsp:cNvPr id="0" name=""/>
        <dsp:cNvSpPr/>
      </dsp:nvSpPr>
      <dsp:spPr>
        <a:xfrm>
          <a:off x="0" y="5072264"/>
          <a:ext cx="6513603" cy="81125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B72C4D-871B-4F88-947A-191AE2657B89}">
      <dsp:nvSpPr>
        <dsp:cNvPr id="0" name=""/>
        <dsp:cNvSpPr/>
      </dsp:nvSpPr>
      <dsp:spPr>
        <a:xfrm>
          <a:off x="245405" y="5254797"/>
          <a:ext cx="446191" cy="446191"/>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ADC2A2E-A494-4607-8530-AF301A03BE3F}">
      <dsp:nvSpPr>
        <dsp:cNvPr id="0" name=""/>
        <dsp:cNvSpPr/>
      </dsp:nvSpPr>
      <dsp:spPr>
        <a:xfrm>
          <a:off x="937002" y="5072264"/>
          <a:ext cx="5576601"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666750">
            <a:lnSpc>
              <a:spcPct val="90000"/>
            </a:lnSpc>
            <a:spcBef>
              <a:spcPct val="0"/>
            </a:spcBef>
            <a:spcAft>
              <a:spcPct val="35000"/>
            </a:spcAft>
            <a:buNone/>
          </a:pPr>
          <a:r>
            <a:rPr lang="en-US" sz="1500" kern="1200" dirty="0">
              <a:solidFill>
                <a:schemeClr val="tx1"/>
              </a:solidFill>
            </a:rPr>
            <a:t>All balances owed must be paid in full before requesting additional services. </a:t>
          </a:r>
        </a:p>
      </dsp:txBody>
      <dsp:txXfrm>
        <a:off x="937002" y="5072264"/>
        <a:ext cx="5576601" cy="81125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F6B3D7-5CB1-472F-AB77-4B02972E1E84}">
      <dsp:nvSpPr>
        <dsp:cNvPr id="0" name=""/>
        <dsp:cNvSpPr/>
      </dsp:nvSpPr>
      <dsp:spPr>
        <a:xfrm>
          <a:off x="0" y="2442"/>
          <a:ext cx="6513603" cy="1238008"/>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56009BD-68B7-4D66-A084-E8A38CFD17F4}">
      <dsp:nvSpPr>
        <dsp:cNvPr id="0" name=""/>
        <dsp:cNvSpPr/>
      </dsp:nvSpPr>
      <dsp:spPr>
        <a:xfrm>
          <a:off x="374497" y="280994"/>
          <a:ext cx="680904" cy="68090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DE7D7C8-8E13-4C44-A4DD-EC8F22404D22}">
      <dsp:nvSpPr>
        <dsp:cNvPr id="0" name=""/>
        <dsp:cNvSpPr/>
      </dsp:nvSpPr>
      <dsp:spPr>
        <a:xfrm>
          <a:off x="1429899" y="2442"/>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711200">
            <a:lnSpc>
              <a:spcPct val="100000"/>
            </a:lnSpc>
            <a:spcBef>
              <a:spcPct val="0"/>
            </a:spcBef>
            <a:spcAft>
              <a:spcPct val="35000"/>
            </a:spcAft>
            <a:buNone/>
          </a:pPr>
          <a:r>
            <a:rPr lang="en-US" sz="1600" kern="1200" dirty="0">
              <a:solidFill>
                <a:schemeClr val="tx1"/>
              </a:solidFill>
            </a:rPr>
            <a:t>For new construction, the maximum total cost of work is $5,000.00; </a:t>
          </a:r>
        </a:p>
      </dsp:txBody>
      <dsp:txXfrm>
        <a:off x="1429899" y="2442"/>
        <a:ext cx="5083704" cy="1238008"/>
      </dsp:txXfrm>
    </dsp:sp>
    <dsp:sp modelId="{59387D2D-DC01-455C-A619-8F515941976B}">
      <dsp:nvSpPr>
        <dsp:cNvPr id="0" name=""/>
        <dsp:cNvSpPr/>
      </dsp:nvSpPr>
      <dsp:spPr>
        <a:xfrm>
          <a:off x="0" y="1549953"/>
          <a:ext cx="6513603" cy="1238008"/>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4B7C18A-6102-41DB-91B5-E34E8EEBE5EB}">
      <dsp:nvSpPr>
        <dsp:cNvPr id="0" name=""/>
        <dsp:cNvSpPr/>
      </dsp:nvSpPr>
      <dsp:spPr>
        <a:xfrm>
          <a:off x="374497" y="1828505"/>
          <a:ext cx="680904" cy="68090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063EB50-87E2-4CA6-8F1A-84A50CB6BD2D}">
      <dsp:nvSpPr>
        <dsp:cNvPr id="0" name=""/>
        <dsp:cNvSpPr/>
      </dsp:nvSpPr>
      <dsp:spPr>
        <a:xfrm>
          <a:off x="1429899" y="1549953"/>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711200">
            <a:lnSpc>
              <a:spcPct val="100000"/>
            </a:lnSpc>
            <a:spcBef>
              <a:spcPct val="0"/>
            </a:spcBef>
            <a:spcAft>
              <a:spcPct val="35000"/>
            </a:spcAft>
            <a:buNone/>
          </a:pPr>
          <a:r>
            <a:rPr lang="en-US" sz="1600" kern="1200" dirty="0">
              <a:solidFill>
                <a:schemeClr val="tx1"/>
              </a:solidFill>
            </a:rPr>
            <a:t>The new driveway construction grant is available on a one-time basis;</a:t>
          </a:r>
        </a:p>
      </dsp:txBody>
      <dsp:txXfrm>
        <a:off x="1429899" y="1549953"/>
        <a:ext cx="5083704" cy="1238008"/>
      </dsp:txXfrm>
    </dsp:sp>
    <dsp:sp modelId="{5FAB640F-214C-4177-9781-DEF577F366A7}">
      <dsp:nvSpPr>
        <dsp:cNvPr id="0" name=""/>
        <dsp:cNvSpPr/>
      </dsp:nvSpPr>
      <dsp:spPr>
        <a:xfrm>
          <a:off x="0" y="3097464"/>
          <a:ext cx="6513603" cy="1238008"/>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8E0DA5B-3935-4648-A21A-B26051DE91A8}">
      <dsp:nvSpPr>
        <dsp:cNvPr id="0" name=""/>
        <dsp:cNvSpPr/>
      </dsp:nvSpPr>
      <dsp:spPr>
        <a:xfrm>
          <a:off x="374497" y="3376015"/>
          <a:ext cx="680904" cy="68090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57A60B5-2220-4CDC-BE71-FE44C616C3ED}">
      <dsp:nvSpPr>
        <dsp:cNvPr id="0" name=""/>
        <dsp:cNvSpPr/>
      </dsp:nvSpPr>
      <dsp:spPr>
        <a:xfrm>
          <a:off x="1429899" y="3097464"/>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711200">
            <a:lnSpc>
              <a:spcPct val="100000"/>
            </a:lnSpc>
            <a:spcBef>
              <a:spcPct val="0"/>
            </a:spcBef>
            <a:spcAft>
              <a:spcPct val="35000"/>
            </a:spcAft>
            <a:buNone/>
          </a:pPr>
          <a:r>
            <a:rPr lang="en-US" sz="1600" kern="1200" dirty="0">
              <a:solidFill>
                <a:schemeClr val="tx1"/>
              </a:solidFill>
            </a:rPr>
            <a:t>Any additional work for tree removal, home foundation work or any other category work is not eligible to be paid under the driveway construction fund;</a:t>
          </a:r>
        </a:p>
      </dsp:txBody>
      <dsp:txXfrm>
        <a:off x="1429899" y="3097464"/>
        <a:ext cx="5083704" cy="1238008"/>
      </dsp:txXfrm>
    </dsp:sp>
    <dsp:sp modelId="{D2D86895-2EBC-4945-8698-AD9F06310A48}">
      <dsp:nvSpPr>
        <dsp:cNvPr id="0" name=""/>
        <dsp:cNvSpPr/>
      </dsp:nvSpPr>
      <dsp:spPr>
        <a:xfrm>
          <a:off x="0" y="4644974"/>
          <a:ext cx="6513603" cy="1238008"/>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F57F1E5-B13F-4696-9082-C434C649F011}">
      <dsp:nvSpPr>
        <dsp:cNvPr id="0" name=""/>
        <dsp:cNvSpPr/>
      </dsp:nvSpPr>
      <dsp:spPr>
        <a:xfrm>
          <a:off x="374497" y="4923526"/>
          <a:ext cx="680904" cy="68090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B686B24-B32C-4CCB-B768-53F8F9A91212}">
      <dsp:nvSpPr>
        <dsp:cNvPr id="0" name=""/>
        <dsp:cNvSpPr/>
      </dsp:nvSpPr>
      <dsp:spPr>
        <a:xfrm>
          <a:off x="1429899" y="4644974"/>
          <a:ext cx="2931121"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711200">
            <a:lnSpc>
              <a:spcPct val="100000"/>
            </a:lnSpc>
            <a:spcBef>
              <a:spcPct val="0"/>
            </a:spcBef>
            <a:spcAft>
              <a:spcPct val="35000"/>
            </a:spcAft>
            <a:buNone/>
          </a:pPr>
          <a:r>
            <a:rPr lang="en-US" sz="1600" kern="1200" dirty="0">
              <a:solidFill>
                <a:schemeClr val="tx1"/>
              </a:solidFill>
            </a:rPr>
            <a:t>The funds are limited and will be available on a first-come, first-served basis;</a:t>
          </a:r>
        </a:p>
      </dsp:txBody>
      <dsp:txXfrm>
        <a:off x="1429899" y="4644974"/>
        <a:ext cx="2931121" cy="1238008"/>
      </dsp:txXfrm>
    </dsp:sp>
    <dsp:sp modelId="{2FB1AC07-D2D3-450A-B832-AC8123B2C9D5}">
      <dsp:nvSpPr>
        <dsp:cNvPr id="0" name=""/>
        <dsp:cNvSpPr/>
      </dsp:nvSpPr>
      <dsp:spPr>
        <a:xfrm>
          <a:off x="4361021" y="4644974"/>
          <a:ext cx="2152582"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533400">
            <a:lnSpc>
              <a:spcPct val="100000"/>
            </a:lnSpc>
            <a:spcBef>
              <a:spcPct val="0"/>
            </a:spcBef>
            <a:spcAft>
              <a:spcPct val="35000"/>
            </a:spcAft>
            <a:buNone/>
          </a:pPr>
          <a:endParaRPr lang="en-US" sz="1200" kern="1200" dirty="0"/>
        </a:p>
        <a:p>
          <a:pPr marL="0" lvl="0" indent="0" algn="l" defTabSz="533400">
            <a:lnSpc>
              <a:spcPct val="100000"/>
            </a:lnSpc>
            <a:spcBef>
              <a:spcPct val="0"/>
            </a:spcBef>
            <a:spcAft>
              <a:spcPct val="35000"/>
            </a:spcAft>
            <a:buNone/>
          </a:pPr>
          <a:endParaRPr lang="en-US" sz="1200" kern="1200" dirty="0"/>
        </a:p>
        <a:p>
          <a:pPr marL="0" lvl="0" indent="0" algn="l" defTabSz="533400">
            <a:lnSpc>
              <a:spcPct val="100000"/>
            </a:lnSpc>
            <a:spcBef>
              <a:spcPct val="0"/>
            </a:spcBef>
            <a:spcAft>
              <a:spcPct val="35000"/>
            </a:spcAft>
            <a:buNone/>
          </a:pPr>
          <a:endParaRPr lang="en-US" sz="1200" kern="1200" dirty="0"/>
        </a:p>
        <a:p>
          <a:pPr marL="0" lvl="0" indent="0" algn="l" defTabSz="533400">
            <a:lnSpc>
              <a:spcPct val="100000"/>
            </a:lnSpc>
            <a:spcBef>
              <a:spcPct val="0"/>
            </a:spcBef>
            <a:spcAft>
              <a:spcPct val="35000"/>
            </a:spcAft>
            <a:buNone/>
          </a:pPr>
          <a:endParaRPr lang="en-US" sz="1200" kern="1200" dirty="0"/>
        </a:p>
      </dsp:txBody>
      <dsp:txXfrm>
        <a:off x="4361021" y="4644974"/>
        <a:ext cx="2152582" cy="123800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8907A9-1B4F-404B-8C63-B339B0693BF4}">
      <dsp:nvSpPr>
        <dsp:cNvPr id="0" name=""/>
        <dsp:cNvSpPr/>
      </dsp:nvSpPr>
      <dsp:spPr>
        <a:xfrm>
          <a:off x="0" y="2442"/>
          <a:ext cx="6513603" cy="1238008"/>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CFAC988-EF0A-4992-AB52-D0C9A8EC1B54}">
      <dsp:nvSpPr>
        <dsp:cNvPr id="0" name=""/>
        <dsp:cNvSpPr/>
      </dsp:nvSpPr>
      <dsp:spPr>
        <a:xfrm>
          <a:off x="374497" y="280994"/>
          <a:ext cx="680904" cy="68090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824CF71-D38F-4151-97A5-4476499946EA}">
      <dsp:nvSpPr>
        <dsp:cNvPr id="0" name=""/>
        <dsp:cNvSpPr/>
      </dsp:nvSpPr>
      <dsp:spPr>
        <a:xfrm>
          <a:off x="1429899" y="2442"/>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977900">
            <a:lnSpc>
              <a:spcPct val="90000"/>
            </a:lnSpc>
            <a:spcBef>
              <a:spcPct val="0"/>
            </a:spcBef>
            <a:spcAft>
              <a:spcPct val="35000"/>
            </a:spcAft>
            <a:buNone/>
          </a:pPr>
          <a:r>
            <a:rPr lang="en-US" sz="2200" kern="1200" dirty="0">
              <a:solidFill>
                <a:schemeClr val="tx1"/>
              </a:solidFill>
            </a:rPr>
            <a:t>The applicant is responsible for all  tree removal required for driveway construction;</a:t>
          </a:r>
        </a:p>
      </dsp:txBody>
      <dsp:txXfrm>
        <a:off x="1429899" y="2442"/>
        <a:ext cx="5083704" cy="1238008"/>
      </dsp:txXfrm>
    </dsp:sp>
    <dsp:sp modelId="{61E61351-0E92-405F-8A74-B90049CC9859}">
      <dsp:nvSpPr>
        <dsp:cNvPr id="0" name=""/>
        <dsp:cNvSpPr/>
      </dsp:nvSpPr>
      <dsp:spPr>
        <a:xfrm>
          <a:off x="0" y="1549953"/>
          <a:ext cx="6513603" cy="1238008"/>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F171125-C7A8-42D5-8C5D-04552467EEDD}">
      <dsp:nvSpPr>
        <dsp:cNvPr id="0" name=""/>
        <dsp:cNvSpPr/>
      </dsp:nvSpPr>
      <dsp:spPr>
        <a:xfrm>
          <a:off x="374497" y="1828505"/>
          <a:ext cx="680904" cy="68090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4957D77-75A2-4698-B8ED-B012A8DFC89F}">
      <dsp:nvSpPr>
        <dsp:cNvPr id="0" name=""/>
        <dsp:cNvSpPr/>
      </dsp:nvSpPr>
      <dsp:spPr>
        <a:xfrm>
          <a:off x="1429899" y="1549953"/>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977900">
            <a:lnSpc>
              <a:spcPct val="90000"/>
            </a:lnSpc>
            <a:spcBef>
              <a:spcPct val="0"/>
            </a:spcBef>
            <a:spcAft>
              <a:spcPct val="35000"/>
            </a:spcAft>
            <a:buNone/>
          </a:pPr>
          <a:r>
            <a:rPr lang="en-US" sz="2200" kern="1200" dirty="0">
              <a:solidFill>
                <a:schemeClr val="tx1"/>
              </a:solidFill>
            </a:rPr>
            <a:t>The applicant is responsible for payment of all costs above $5,000.00</a:t>
          </a:r>
        </a:p>
      </dsp:txBody>
      <dsp:txXfrm>
        <a:off x="1429899" y="1549953"/>
        <a:ext cx="5083704" cy="1238008"/>
      </dsp:txXfrm>
    </dsp:sp>
    <dsp:sp modelId="{2792C6DB-E857-4281-810E-2997EE1ACD4F}">
      <dsp:nvSpPr>
        <dsp:cNvPr id="0" name=""/>
        <dsp:cNvSpPr/>
      </dsp:nvSpPr>
      <dsp:spPr>
        <a:xfrm>
          <a:off x="0" y="3097464"/>
          <a:ext cx="6513603" cy="1238008"/>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E5A67FA-F0A9-4888-B2D1-C45C2FF782F8}">
      <dsp:nvSpPr>
        <dsp:cNvPr id="0" name=""/>
        <dsp:cNvSpPr/>
      </dsp:nvSpPr>
      <dsp:spPr>
        <a:xfrm>
          <a:off x="374497" y="3376015"/>
          <a:ext cx="680904" cy="68090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7230098-BFFF-41A9-9064-22ADBCF5DB4E}">
      <dsp:nvSpPr>
        <dsp:cNvPr id="0" name=""/>
        <dsp:cNvSpPr/>
      </dsp:nvSpPr>
      <dsp:spPr>
        <a:xfrm>
          <a:off x="1429899" y="3097464"/>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977900">
            <a:lnSpc>
              <a:spcPct val="90000"/>
            </a:lnSpc>
            <a:spcBef>
              <a:spcPct val="0"/>
            </a:spcBef>
            <a:spcAft>
              <a:spcPct val="35000"/>
            </a:spcAft>
            <a:buNone/>
          </a:pPr>
          <a:r>
            <a:rPr lang="en-US" sz="2200" kern="1200" dirty="0">
              <a:solidFill>
                <a:schemeClr val="tx1"/>
              </a:solidFill>
            </a:rPr>
            <a:t>Account balances must be paid in full </a:t>
          </a:r>
        </a:p>
      </dsp:txBody>
      <dsp:txXfrm>
        <a:off x="1429899" y="3097464"/>
        <a:ext cx="5083704" cy="1238008"/>
      </dsp:txXfrm>
    </dsp:sp>
    <dsp:sp modelId="{7EF9988D-CDF6-4F25-B53B-6C40AA28570C}">
      <dsp:nvSpPr>
        <dsp:cNvPr id="0" name=""/>
        <dsp:cNvSpPr/>
      </dsp:nvSpPr>
      <dsp:spPr>
        <a:xfrm>
          <a:off x="0" y="4644974"/>
          <a:ext cx="6513603" cy="1238008"/>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7BEB8C8-4D0B-4C49-875E-6F15CBFAE669}">
      <dsp:nvSpPr>
        <dsp:cNvPr id="0" name=""/>
        <dsp:cNvSpPr/>
      </dsp:nvSpPr>
      <dsp:spPr>
        <a:xfrm>
          <a:off x="374497" y="4923526"/>
          <a:ext cx="680904" cy="68090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15119AB-0613-4298-8956-F2AAAB5E8C14}">
      <dsp:nvSpPr>
        <dsp:cNvPr id="0" name=""/>
        <dsp:cNvSpPr/>
      </dsp:nvSpPr>
      <dsp:spPr>
        <a:xfrm>
          <a:off x="1429899" y="4644974"/>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977900">
            <a:lnSpc>
              <a:spcPct val="90000"/>
            </a:lnSpc>
            <a:spcBef>
              <a:spcPct val="0"/>
            </a:spcBef>
            <a:spcAft>
              <a:spcPct val="35000"/>
            </a:spcAft>
            <a:buNone/>
          </a:pPr>
          <a:r>
            <a:rPr lang="en-US" sz="2200" kern="1200" dirty="0">
              <a:solidFill>
                <a:schemeClr val="tx1"/>
              </a:solidFill>
            </a:rPr>
            <a:t>For driveways located on county roads the applicant is responsible for permits and associated fees. </a:t>
          </a:r>
        </a:p>
      </dsp:txBody>
      <dsp:txXfrm>
        <a:off x="1429899" y="4644974"/>
        <a:ext cx="5083704" cy="123800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121EC6-B757-4620-B599-63B87977B72D}">
      <dsp:nvSpPr>
        <dsp:cNvPr id="0" name=""/>
        <dsp:cNvSpPr/>
      </dsp:nvSpPr>
      <dsp:spPr>
        <a:xfrm>
          <a:off x="0" y="2442"/>
          <a:ext cx="6513603" cy="1238008"/>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03417D2-8496-414D-91DF-F6043944C881}">
      <dsp:nvSpPr>
        <dsp:cNvPr id="0" name=""/>
        <dsp:cNvSpPr/>
      </dsp:nvSpPr>
      <dsp:spPr>
        <a:xfrm>
          <a:off x="374497" y="280994"/>
          <a:ext cx="680904" cy="68090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C16FCE0-F9ED-4B68-861E-0102BB58039D}">
      <dsp:nvSpPr>
        <dsp:cNvPr id="0" name=""/>
        <dsp:cNvSpPr/>
      </dsp:nvSpPr>
      <dsp:spPr>
        <a:xfrm>
          <a:off x="1429899" y="2442"/>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889000">
            <a:lnSpc>
              <a:spcPct val="100000"/>
            </a:lnSpc>
            <a:spcBef>
              <a:spcPct val="0"/>
            </a:spcBef>
            <a:spcAft>
              <a:spcPct val="35000"/>
            </a:spcAft>
            <a:buNone/>
          </a:pPr>
          <a:r>
            <a:rPr lang="en-US" sz="2000" kern="1200" dirty="0">
              <a:solidFill>
                <a:schemeClr val="tx1"/>
              </a:solidFill>
            </a:rPr>
            <a:t>The tribal council has additional set-aside funds for maintenance of existing driveways for elders;</a:t>
          </a:r>
        </a:p>
      </dsp:txBody>
      <dsp:txXfrm>
        <a:off x="1429899" y="2442"/>
        <a:ext cx="5083704" cy="1238008"/>
      </dsp:txXfrm>
    </dsp:sp>
    <dsp:sp modelId="{863B005E-6623-4D2B-94EE-5FEAD7774B83}">
      <dsp:nvSpPr>
        <dsp:cNvPr id="0" name=""/>
        <dsp:cNvSpPr/>
      </dsp:nvSpPr>
      <dsp:spPr>
        <a:xfrm>
          <a:off x="0" y="1549953"/>
          <a:ext cx="6513603" cy="1238008"/>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7B3BDC4-8E03-40E2-B6E6-E4356384601A}">
      <dsp:nvSpPr>
        <dsp:cNvPr id="0" name=""/>
        <dsp:cNvSpPr/>
      </dsp:nvSpPr>
      <dsp:spPr>
        <a:xfrm>
          <a:off x="374497" y="1828505"/>
          <a:ext cx="680904" cy="68090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9C23A68-EA97-4CBB-8B01-17CE96F3985C}">
      <dsp:nvSpPr>
        <dsp:cNvPr id="0" name=""/>
        <dsp:cNvSpPr/>
      </dsp:nvSpPr>
      <dsp:spPr>
        <a:xfrm>
          <a:off x="1429899" y="1549953"/>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889000">
            <a:lnSpc>
              <a:spcPct val="100000"/>
            </a:lnSpc>
            <a:spcBef>
              <a:spcPct val="0"/>
            </a:spcBef>
            <a:spcAft>
              <a:spcPct val="35000"/>
            </a:spcAft>
            <a:buNone/>
          </a:pPr>
          <a:r>
            <a:rPr lang="en-US" sz="2000" kern="1200" dirty="0">
              <a:solidFill>
                <a:schemeClr val="tx1"/>
              </a:solidFill>
            </a:rPr>
            <a:t>Funding is limited and elders will be served on a first-come first served basis;</a:t>
          </a:r>
        </a:p>
      </dsp:txBody>
      <dsp:txXfrm>
        <a:off x="1429899" y="1549953"/>
        <a:ext cx="5083704" cy="1238008"/>
      </dsp:txXfrm>
    </dsp:sp>
    <dsp:sp modelId="{9BC8FE6F-4D22-47B1-BAEF-AC0FF8012A36}">
      <dsp:nvSpPr>
        <dsp:cNvPr id="0" name=""/>
        <dsp:cNvSpPr/>
      </dsp:nvSpPr>
      <dsp:spPr>
        <a:xfrm>
          <a:off x="0" y="3097464"/>
          <a:ext cx="6513603" cy="1238008"/>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63DC8C5-0BB6-468B-A9F9-2939C1E33BE2}">
      <dsp:nvSpPr>
        <dsp:cNvPr id="0" name=""/>
        <dsp:cNvSpPr/>
      </dsp:nvSpPr>
      <dsp:spPr>
        <a:xfrm>
          <a:off x="374497" y="3376015"/>
          <a:ext cx="680904" cy="68090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26C9DD7-4700-4041-9E36-0F1E2225CD88}">
      <dsp:nvSpPr>
        <dsp:cNvPr id="0" name=""/>
        <dsp:cNvSpPr/>
      </dsp:nvSpPr>
      <dsp:spPr>
        <a:xfrm>
          <a:off x="1429899" y="3097464"/>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889000">
            <a:lnSpc>
              <a:spcPct val="100000"/>
            </a:lnSpc>
            <a:spcBef>
              <a:spcPct val="0"/>
            </a:spcBef>
            <a:spcAft>
              <a:spcPct val="35000"/>
            </a:spcAft>
            <a:buNone/>
          </a:pPr>
          <a:r>
            <a:rPr lang="en-US" sz="2000" kern="1200" dirty="0">
              <a:solidFill>
                <a:schemeClr val="tx1"/>
              </a:solidFill>
            </a:rPr>
            <a:t>Applicants are not guaranteed to get the same funds the following year for driveway maintenance. </a:t>
          </a:r>
        </a:p>
      </dsp:txBody>
      <dsp:txXfrm>
        <a:off x="1429899" y="3097464"/>
        <a:ext cx="5083704" cy="1238008"/>
      </dsp:txXfrm>
    </dsp:sp>
    <dsp:sp modelId="{09262E3C-4FBD-48CD-8C97-A7D5A0AA446B}">
      <dsp:nvSpPr>
        <dsp:cNvPr id="0" name=""/>
        <dsp:cNvSpPr/>
      </dsp:nvSpPr>
      <dsp:spPr>
        <a:xfrm>
          <a:off x="0" y="4644974"/>
          <a:ext cx="6513603" cy="1238008"/>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D535B89-2496-42CB-811E-900C02C216D6}">
      <dsp:nvSpPr>
        <dsp:cNvPr id="0" name=""/>
        <dsp:cNvSpPr/>
      </dsp:nvSpPr>
      <dsp:spPr>
        <a:xfrm>
          <a:off x="374497" y="4923526"/>
          <a:ext cx="680904" cy="68090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C3D052A-79D7-4163-8DA9-5732F9C0765C}">
      <dsp:nvSpPr>
        <dsp:cNvPr id="0" name=""/>
        <dsp:cNvSpPr/>
      </dsp:nvSpPr>
      <dsp:spPr>
        <a:xfrm>
          <a:off x="1429899" y="4644974"/>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889000">
            <a:lnSpc>
              <a:spcPct val="100000"/>
            </a:lnSpc>
            <a:spcBef>
              <a:spcPct val="0"/>
            </a:spcBef>
            <a:spcAft>
              <a:spcPct val="35000"/>
            </a:spcAft>
            <a:buNone/>
          </a:pPr>
          <a:r>
            <a:rPr lang="en-US" sz="2000" kern="1200" dirty="0">
              <a:solidFill>
                <a:schemeClr val="tx1"/>
              </a:solidFill>
            </a:rPr>
            <a:t>Applicants that did not receive services will be first priority on the list. </a:t>
          </a:r>
        </a:p>
      </dsp:txBody>
      <dsp:txXfrm>
        <a:off x="1429899" y="4644974"/>
        <a:ext cx="5083704" cy="123800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ECD8A1-9FC6-4F3C-AEB9-828499A70241}">
      <dsp:nvSpPr>
        <dsp:cNvPr id="0" name=""/>
        <dsp:cNvSpPr/>
      </dsp:nvSpPr>
      <dsp:spPr>
        <a:xfrm>
          <a:off x="0" y="956381"/>
          <a:ext cx="6513603" cy="176562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ECC2ACB-8DC4-4C2D-8DBD-9F2CF7EE692E}">
      <dsp:nvSpPr>
        <dsp:cNvPr id="0" name=""/>
        <dsp:cNvSpPr/>
      </dsp:nvSpPr>
      <dsp:spPr>
        <a:xfrm>
          <a:off x="534102" y="1353647"/>
          <a:ext cx="971095" cy="97109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2F5819A-013D-4405-8553-644430B00C47}">
      <dsp:nvSpPr>
        <dsp:cNvPr id="0" name=""/>
        <dsp:cNvSpPr/>
      </dsp:nvSpPr>
      <dsp:spPr>
        <a:xfrm>
          <a:off x="2039300" y="956381"/>
          <a:ext cx="4474303" cy="17656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862" tIns="186862" rIns="186862" bIns="186862" numCol="1" spcCol="1270" anchor="ctr" anchorCtr="0">
          <a:noAutofit/>
        </a:bodyPr>
        <a:lstStyle/>
        <a:p>
          <a:pPr marL="0" lvl="0" indent="0" algn="l" defTabSz="1066800">
            <a:lnSpc>
              <a:spcPct val="90000"/>
            </a:lnSpc>
            <a:spcBef>
              <a:spcPct val="0"/>
            </a:spcBef>
            <a:spcAft>
              <a:spcPct val="35000"/>
            </a:spcAft>
            <a:buNone/>
          </a:pPr>
          <a:r>
            <a:rPr lang="en-US" sz="2400" kern="1200" dirty="0">
              <a:solidFill>
                <a:schemeClr val="tx1"/>
              </a:solidFill>
            </a:rPr>
            <a:t>Members under age 55 and nondisabled are responsible for all maintenance of the driveway;</a:t>
          </a:r>
        </a:p>
      </dsp:txBody>
      <dsp:txXfrm>
        <a:off x="2039300" y="956381"/>
        <a:ext cx="4474303" cy="1765627"/>
      </dsp:txXfrm>
    </dsp:sp>
    <dsp:sp modelId="{2998EE2A-116D-46AD-A2A0-CFC14A5AEEEF}">
      <dsp:nvSpPr>
        <dsp:cNvPr id="0" name=""/>
        <dsp:cNvSpPr/>
      </dsp:nvSpPr>
      <dsp:spPr>
        <a:xfrm>
          <a:off x="0" y="3163416"/>
          <a:ext cx="6513603" cy="176562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75A5281-A0F1-4942-81C7-C2286E26D78F}">
      <dsp:nvSpPr>
        <dsp:cNvPr id="0" name=""/>
        <dsp:cNvSpPr/>
      </dsp:nvSpPr>
      <dsp:spPr>
        <a:xfrm>
          <a:off x="534102" y="3560682"/>
          <a:ext cx="971095" cy="97109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4E2CD48-FD0B-4D31-85C7-50DE152BD821}">
      <dsp:nvSpPr>
        <dsp:cNvPr id="0" name=""/>
        <dsp:cNvSpPr/>
      </dsp:nvSpPr>
      <dsp:spPr>
        <a:xfrm>
          <a:off x="2039300" y="3163416"/>
          <a:ext cx="4474303" cy="17656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862" tIns="186862" rIns="186862" bIns="186862" numCol="1" spcCol="1270" anchor="ctr" anchorCtr="0">
          <a:noAutofit/>
        </a:bodyPr>
        <a:lstStyle/>
        <a:p>
          <a:pPr marL="0" lvl="0" indent="0" algn="l" defTabSz="1066800">
            <a:lnSpc>
              <a:spcPct val="90000"/>
            </a:lnSpc>
            <a:spcBef>
              <a:spcPct val="0"/>
            </a:spcBef>
            <a:spcAft>
              <a:spcPct val="35000"/>
            </a:spcAft>
            <a:buNone/>
          </a:pPr>
          <a:r>
            <a:rPr lang="en-US" sz="2400" kern="1200" dirty="0">
              <a:solidFill>
                <a:schemeClr val="tx1"/>
              </a:solidFill>
            </a:rPr>
            <a:t>Applicant must pay 25% of the estimated cost of work before work begins and make payment arrangements for the balance. </a:t>
          </a:r>
        </a:p>
      </dsp:txBody>
      <dsp:txXfrm>
        <a:off x="2039300" y="3163416"/>
        <a:ext cx="4474303" cy="176562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8.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9.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1C059-7BB3-4756-B6F6-F905F0B8B41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D8CF377-C2D4-4F7E-9304-F17A9A6806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A023A5D-443A-4002-8E8B-3A672C43F043}"/>
              </a:ext>
            </a:extLst>
          </p:cNvPr>
          <p:cNvSpPr>
            <a:spLocks noGrp="1"/>
          </p:cNvSpPr>
          <p:nvPr>
            <p:ph type="dt" sz="half" idx="10"/>
          </p:nvPr>
        </p:nvSpPr>
        <p:spPr/>
        <p:txBody>
          <a:bodyPr/>
          <a:lstStyle/>
          <a:p>
            <a:fld id="{7795AC78-E6DC-4584-992C-7396CF8F88F8}" type="datetimeFigureOut">
              <a:rPr lang="en-US" smtClean="0"/>
              <a:t>8/28/2019</a:t>
            </a:fld>
            <a:endParaRPr lang="en-US"/>
          </a:p>
        </p:txBody>
      </p:sp>
      <p:sp>
        <p:nvSpPr>
          <p:cNvPr id="5" name="Footer Placeholder 4">
            <a:extLst>
              <a:ext uri="{FF2B5EF4-FFF2-40B4-BE49-F238E27FC236}">
                <a16:creationId xmlns:a16="http://schemas.microsoft.com/office/drawing/2014/main" id="{8881D559-E135-4ECB-B7F9-8330522F15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3B0B36-F891-4A79-83C1-45EC53D25BA4}"/>
              </a:ext>
            </a:extLst>
          </p:cNvPr>
          <p:cNvSpPr>
            <a:spLocks noGrp="1"/>
          </p:cNvSpPr>
          <p:nvPr>
            <p:ph type="sldNum" sz="quarter" idx="12"/>
          </p:nvPr>
        </p:nvSpPr>
        <p:spPr/>
        <p:txBody>
          <a:bodyPr/>
          <a:lstStyle/>
          <a:p>
            <a:fld id="{7542AC50-4FA5-4ECC-A7E1-34D753B0A260}" type="slidenum">
              <a:rPr lang="en-US" smtClean="0"/>
              <a:t>‹#›</a:t>
            </a:fld>
            <a:endParaRPr lang="en-US"/>
          </a:p>
        </p:txBody>
      </p:sp>
    </p:spTree>
    <p:extLst>
      <p:ext uri="{BB962C8B-B14F-4D97-AF65-F5344CB8AC3E}">
        <p14:creationId xmlns:p14="http://schemas.microsoft.com/office/powerpoint/2010/main" val="4022323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EF119-93E8-4E6A-8D4C-71C4C054B5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F317A12-4B27-4511-98BD-E686C1C295A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65546E-F9E0-4EE0-9D55-0152FAB8F74B}"/>
              </a:ext>
            </a:extLst>
          </p:cNvPr>
          <p:cNvSpPr>
            <a:spLocks noGrp="1"/>
          </p:cNvSpPr>
          <p:nvPr>
            <p:ph type="dt" sz="half" idx="10"/>
          </p:nvPr>
        </p:nvSpPr>
        <p:spPr/>
        <p:txBody>
          <a:bodyPr/>
          <a:lstStyle/>
          <a:p>
            <a:fld id="{7795AC78-E6DC-4584-992C-7396CF8F88F8}" type="datetimeFigureOut">
              <a:rPr lang="en-US" smtClean="0"/>
              <a:t>8/28/2019</a:t>
            </a:fld>
            <a:endParaRPr lang="en-US"/>
          </a:p>
        </p:txBody>
      </p:sp>
      <p:sp>
        <p:nvSpPr>
          <p:cNvPr id="5" name="Footer Placeholder 4">
            <a:extLst>
              <a:ext uri="{FF2B5EF4-FFF2-40B4-BE49-F238E27FC236}">
                <a16:creationId xmlns:a16="http://schemas.microsoft.com/office/drawing/2014/main" id="{5120A492-6775-46FD-ABE3-E6071FEA0D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D38480-998C-4DE9-8B27-67DF2E93274A}"/>
              </a:ext>
            </a:extLst>
          </p:cNvPr>
          <p:cNvSpPr>
            <a:spLocks noGrp="1"/>
          </p:cNvSpPr>
          <p:nvPr>
            <p:ph type="sldNum" sz="quarter" idx="12"/>
          </p:nvPr>
        </p:nvSpPr>
        <p:spPr/>
        <p:txBody>
          <a:bodyPr/>
          <a:lstStyle/>
          <a:p>
            <a:fld id="{7542AC50-4FA5-4ECC-A7E1-34D753B0A260}" type="slidenum">
              <a:rPr lang="en-US" smtClean="0"/>
              <a:t>‹#›</a:t>
            </a:fld>
            <a:endParaRPr lang="en-US"/>
          </a:p>
        </p:txBody>
      </p:sp>
    </p:spTree>
    <p:extLst>
      <p:ext uri="{BB962C8B-B14F-4D97-AF65-F5344CB8AC3E}">
        <p14:creationId xmlns:p14="http://schemas.microsoft.com/office/powerpoint/2010/main" val="2595572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A4153F-AA90-4682-B489-A4D468758D0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022FC59-5B86-4099-ABBC-AD387FD8D50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F32D51-B91E-4515-B700-912DF9F7348A}"/>
              </a:ext>
            </a:extLst>
          </p:cNvPr>
          <p:cNvSpPr>
            <a:spLocks noGrp="1"/>
          </p:cNvSpPr>
          <p:nvPr>
            <p:ph type="dt" sz="half" idx="10"/>
          </p:nvPr>
        </p:nvSpPr>
        <p:spPr/>
        <p:txBody>
          <a:bodyPr/>
          <a:lstStyle/>
          <a:p>
            <a:fld id="{7795AC78-E6DC-4584-992C-7396CF8F88F8}" type="datetimeFigureOut">
              <a:rPr lang="en-US" smtClean="0"/>
              <a:t>8/28/2019</a:t>
            </a:fld>
            <a:endParaRPr lang="en-US"/>
          </a:p>
        </p:txBody>
      </p:sp>
      <p:sp>
        <p:nvSpPr>
          <p:cNvPr id="5" name="Footer Placeholder 4">
            <a:extLst>
              <a:ext uri="{FF2B5EF4-FFF2-40B4-BE49-F238E27FC236}">
                <a16:creationId xmlns:a16="http://schemas.microsoft.com/office/drawing/2014/main" id="{E906C1F2-FC07-4A2E-89C0-E5AC502DC3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1BC606-2F8D-4D49-A9B8-07DF234D9DFC}"/>
              </a:ext>
            </a:extLst>
          </p:cNvPr>
          <p:cNvSpPr>
            <a:spLocks noGrp="1"/>
          </p:cNvSpPr>
          <p:nvPr>
            <p:ph type="sldNum" sz="quarter" idx="12"/>
          </p:nvPr>
        </p:nvSpPr>
        <p:spPr/>
        <p:txBody>
          <a:bodyPr/>
          <a:lstStyle/>
          <a:p>
            <a:fld id="{7542AC50-4FA5-4ECC-A7E1-34D753B0A260}" type="slidenum">
              <a:rPr lang="en-US" smtClean="0"/>
              <a:t>‹#›</a:t>
            </a:fld>
            <a:endParaRPr lang="en-US"/>
          </a:p>
        </p:txBody>
      </p:sp>
    </p:spTree>
    <p:extLst>
      <p:ext uri="{BB962C8B-B14F-4D97-AF65-F5344CB8AC3E}">
        <p14:creationId xmlns:p14="http://schemas.microsoft.com/office/powerpoint/2010/main" val="1018108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8F1FD-43F9-4E47-8609-63C5328EC8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B458DC-9A23-4770-90B6-703402EE9DA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AB1BF2-AED5-442B-89E7-42C086BAEF9B}"/>
              </a:ext>
            </a:extLst>
          </p:cNvPr>
          <p:cNvSpPr>
            <a:spLocks noGrp="1"/>
          </p:cNvSpPr>
          <p:nvPr>
            <p:ph type="dt" sz="half" idx="10"/>
          </p:nvPr>
        </p:nvSpPr>
        <p:spPr/>
        <p:txBody>
          <a:bodyPr/>
          <a:lstStyle/>
          <a:p>
            <a:fld id="{7795AC78-E6DC-4584-992C-7396CF8F88F8}" type="datetimeFigureOut">
              <a:rPr lang="en-US" smtClean="0"/>
              <a:t>8/28/2019</a:t>
            </a:fld>
            <a:endParaRPr lang="en-US"/>
          </a:p>
        </p:txBody>
      </p:sp>
      <p:sp>
        <p:nvSpPr>
          <p:cNvPr id="5" name="Footer Placeholder 4">
            <a:extLst>
              <a:ext uri="{FF2B5EF4-FFF2-40B4-BE49-F238E27FC236}">
                <a16:creationId xmlns:a16="http://schemas.microsoft.com/office/drawing/2014/main" id="{E6F8D027-62A2-4A07-9DE8-B5BCE9B7CC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229E98-6A05-413C-B7D8-730669422618}"/>
              </a:ext>
            </a:extLst>
          </p:cNvPr>
          <p:cNvSpPr>
            <a:spLocks noGrp="1"/>
          </p:cNvSpPr>
          <p:nvPr>
            <p:ph type="sldNum" sz="quarter" idx="12"/>
          </p:nvPr>
        </p:nvSpPr>
        <p:spPr/>
        <p:txBody>
          <a:bodyPr/>
          <a:lstStyle/>
          <a:p>
            <a:fld id="{7542AC50-4FA5-4ECC-A7E1-34D753B0A260}" type="slidenum">
              <a:rPr lang="en-US" smtClean="0"/>
              <a:t>‹#›</a:t>
            </a:fld>
            <a:endParaRPr lang="en-US"/>
          </a:p>
        </p:txBody>
      </p:sp>
    </p:spTree>
    <p:extLst>
      <p:ext uri="{BB962C8B-B14F-4D97-AF65-F5344CB8AC3E}">
        <p14:creationId xmlns:p14="http://schemas.microsoft.com/office/powerpoint/2010/main" val="3755138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5CC4E-DEBB-41D8-AB16-A5833CD902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4433513-A724-42B3-A45F-3C695B688F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612EFAF-8DC2-4E32-ACF0-C30D90DED7C7}"/>
              </a:ext>
            </a:extLst>
          </p:cNvPr>
          <p:cNvSpPr>
            <a:spLocks noGrp="1"/>
          </p:cNvSpPr>
          <p:nvPr>
            <p:ph type="dt" sz="half" idx="10"/>
          </p:nvPr>
        </p:nvSpPr>
        <p:spPr/>
        <p:txBody>
          <a:bodyPr/>
          <a:lstStyle/>
          <a:p>
            <a:fld id="{7795AC78-E6DC-4584-992C-7396CF8F88F8}" type="datetimeFigureOut">
              <a:rPr lang="en-US" smtClean="0"/>
              <a:t>8/28/2019</a:t>
            </a:fld>
            <a:endParaRPr lang="en-US"/>
          </a:p>
        </p:txBody>
      </p:sp>
      <p:sp>
        <p:nvSpPr>
          <p:cNvPr id="5" name="Footer Placeholder 4">
            <a:extLst>
              <a:ext uri="{FF2B5EF4-FFF2-40B4-BE49-F238E27FC236}">
                <a16:creationId xmlns:a16="http://schemas.microsoft.com/office/drawing/2014/main" id="{B4CB9B67-11A9-4D2C-BDE5-5089FDA36A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C98485-9360-4374-BBDD-FFA81429607A}"/>
              </a:ext>
            </a:extLst>
          </p:cNvPr>
          <p:cNvSpPr>
            <a:spLocks noGrp="1"/>
          </p:cNvSpPr>
          <p:nvPr>
            <p:ph type="sldNum" sz="quarter" idx="12"/>
          </p:nvPr>
        </p:nvSpPr>
        <p:spPr/>
        <p:txBody>
          <a:bodyPr/>
          <a:lstStyle/>
          <a:p>
            <a:fld id="{7542AC50-4FA5-4ECC-A7E1-34D753B0A260}" type="slidenum">
              <a:rPr lang="en-US" smtClean="0"/>
              <a:t>‹#›</a:t>
            </a:fld>
            <a:endParaRPr lang="en-US"/>
          </a:p>
        </p:txBody>
      </p:sp>
    </p:spTree>
    <p:extLst>
      <p:ext uri="{BB962C8B-B14F-4D97-AF65-F5344CB8AC3E}">
        <p14:creationId xmlns:p14="http://schemas.microsoft.com/office/powerpoint/2010/main" val="471448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37A3E-51C5-4438-A46B-AB94CA72FD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E02EB2-5780-4400-B474-7150B6E31CF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9B55C7E-AEE0-4E56-B870-329C0366DAD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509FBB3-736C-4917-B73F-35BAD97DBB6F}"/>
              </a:ext>
            </a:extLst>
          </p:cNvPr>
          <p:cNvSpPr>
            <a:spLocks noGrp="1"/>
          </p:cNvSpPr>
          <p:nvPr>
            <p:ph type="dt" sz="half" idx="10"/>
          </p:nvPr>
        </p:nvSpPr>
        <p:spPr/>
        <p:txBody>
          <a:bodyPr/>
          <a:lstStyle/>
          <a:p>
            <a:fld id="{7795AC78-E6DC-4584-992C-7396CF8F88F8}" type="datetimeFigureOut">
              <a:rPr lang="en-US" smtClean="0"/>
              <a:t>8/28/2019</a:t>
            </a:fld>
            <a:endParaRPr lang="en-US"/>
          </a:p>
        </p:txBody>
      </p:sp>
      <p:sp>
        <p:nvSpPr>
          <p:cNvPr id="6" name="Footer Placeholder 5">
            <a:extLst>
              <a:ext uri="{FF2B5EF4-FFF2-40B4-BE49-F238E27FC236}">
                <a16:creationId xmlns:a16="http://schemas.microsoft.com/office/drawing/2014/main" id="{4B6983E9-2E62-482F-93BF-B031495224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416540-77D0-4260-BAF2-ACBCD3F33FD4}"/>
              </a:ext>
            </a:extLst>
          </p:cNvPr>
          <p:cNvSpPr>
            <a:spLocks noGrp="1"/>
          </p:cNvSpPr>
          <p:nvPr>
            <p:ph type="sldNum" sz="quarter" idx="12"/>
          </p:nvPr>
        </p:nvSpPr>
        <p:spPr/>
        <p:txBody>
          <a:bodyPr/>
          <a:lstStyle/>
          <a:p>
            <a:fld id="{7542AC50-4FA5-4ECC-A7E1-34D753B0A260}" type="slidenum">
              <a:rPr lang="en-US" smtClean="0"/>
              <a:t>‹#›</a:t>
            </a:fld>
            <a:endParaRPr lang="en-US"/>
          </a:p>
        </p:txBody>
      </p:sp>
    </p:spTree>
    <p:extLst>
      <p:ext uri="{BB962C8B-B14F-4D97-AF65-F5344CB8AC3E}">
        <p14:creationId xmlns:p14="http://schemas.microsoft.com/office/powerpoint/2010/main" val="1874494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FD203-1664-44A4-A95C-51C189F87E8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E85ECA5-7D16-4A4D-ACBF-CFFAC2BC0A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23C6992-C44B-4421-8F9F-1D5CCFEFDE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24BB09E-12E7-4877-A4D3-0E11C2161E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1AE145F-3B20-4211-A2A3-0249F416DCF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BB93B0C-EBFB-4AC9-A7C3-242F85F05E3E}"/>
              </a:ext>
            </a:extLst>
          </p:cNvPr>
          <p:cNvSpPr>
            <a:spLocks noGrp="1"/>
          </p:cNvSpPr>
          <p:nvPr>
            <p:ph type="dt" sz="half" idx="10"/>
          </p:nvPr>
        </p:nvSpPr>
        <p:spPr/>
        <p:txBody>
          <a:bodyPr/>
          <a:lstStyle/>
          <a:p>
            <a:fld id="{7795AC78-E6DC-4584-992C-7396CF8F88F8}" type="datetimeFigureOut">
              <a:rPr lang="en-US" smtClean="0"/>
              <a:t>8/28/2019</a:t>
            </a:fld>
            <a:endParaRPr lang="en-US"/>
          </a:p>
        </p:txBody>
      </p:sp>
      <p:sp>
        <p:nvSpPr>
          <p:cNvPr id="8" name="Footer Placeholder 7">
            <a:extLst>
              <a:ext uri="{FF2B5EF4-FFF2-40B4-BE49-F238E27FC236}">
                <a16:creationId xmlns:a16="http://schemas.microsoft.com/office/drawing/2014/main" id="{182F9939-625E-47EA-8E67-69D1713A84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D276ABA-F7FD-463A-AF08-12820E1BC0C4}"/>
              </a:ext>
            </a:extLst>
          </p:cNvPr>
          <p:cNvSpPr>
            <a:spLocks noGrp="1"/>
          </p:cNvSpPr>
          <p:nvPr>
            <p:ph type="sldNum" sz="quarter" idx="12"/>
          </p:nvPr>
        </p:nvSpPr>
        <p:spPr/>
        <p:txBody>
          <a:bodyPr/>
          <a:lstStyle/>
          <a:p>
            <a:fld id="{7542AC50-4FA5-4ECC-A7E1-34D753B0A260}" type="slidenum">
              <a:rPr lang="en-US" smtClean="0"/>
              <a:t>‹#›</a:t>
            </a:fld>
            <a:endParaRPr lang="en-US"/>
          </a:p>
        </p:txBody>
      </p:sp>
    </p:spTree>
    <p:extLst>
      <p:ext uri="{BB962C8B-B14F-4D97-AF65-F5344CB8AC3E}">
        <p14:creationId xmlns:p14="http://schemas.microsoft.com/office/powerpoint/2010/main" val="4057079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05FF2-3149-431B-8295-64C843C9E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C4D05E-258C-41E5-9BD5-98B4BCC81661}"/>
              </a:ext>
            </a:extLst>
          </p:cNvPr>
          <p:cNvSpPr>
            <a:spLocks noGrp="1"/>
          </p:cNvSpPr>
          <p:nvPr>
            <p:ph type="dt" sz="half" idx="10"/>
          </p:nvPr>
        </p:nvSpPr>
        <p:spPr/>
        <p:txBody>
          <a:bodyPr/>
          <a:lstStyle/>
          <a:p>
            <a:fld id="{7795AC78-E6DC-4584-992C-7396CF8F88F8}" type="datetimeFigureOut">
              <a:rPr lang="en-US" smtClean="0"/>
              <a:t>8/28/2019</a:t>
            </a:fld>
            <a:endParaRPr lang="en-US"/>
          </a:p>
        </p:txBody>
      </p:sp>
      <p:sp>
        <p:nvSpPr>
          <p:cNvPr id="4" name="Footer Placeholder 3">
            <a:extLst>
              <a:ext uri="{FF2B5EF4-FFF2-40B4-BE49-F238E27FC236}">
                <a16:creationId xmlns:a16="http://schemas.microsoft.com/office/drawing/2014/main" id="{1E3E3994-9A01-497E-B01F-1C4B6EF47CE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D92359-83A8-4928-81C1-324A2F275439}"/>
              </a:ext>
            </a:extLst>
          </p:cNvPr>
          <p:cNvSpPr>
            <a:spLocks noGrp="1"/>
          </p:cNvSpPr>
          <p:nvPr>
            <p:ph type="sldNum" sz="quarter" idx="12"/>
          </p:nvPr>
        </p:nvSpPr>
        <p:spPr/>
        <p:txBody>
          <a:bodyPr/>
          <a:lstStyle/>
          <a:p>
            <a:fld id="{7542AC50-4FA5-4ECC-A7E1-34D753B0A260}" type="slidenum">
              <a:rPr lang="en-US" smtClean="0"/>
              <a:t>‹#›</a:t>
            </a:fld>
            <a:endParaRPr lang="en-US"/>
          </a:p>
        </p:txBody>
      </p:sp>
    </p:spTree>
    <p:extLst>
      <p:ext uri="{BB962C8B-B14F-4D97-AF65-F5344CB8AC3E}">
        <p14:creationId xmlns:p14="http://schemas.microsoft.com/office/powerpoint/2010/main" val="3488578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516AD5-B1D3-4A57-B5E5-D6FDFAB93B26}"/>
              </a:ext>
            </a:extLst>
          </p:cNvPr>
          <p:cNvSpPr>
            <a:spLocks noGrp="1"/>
          </p:cNvSpPr>
          <p:nvPr>
            <p:ph type="dt" sz="half" idx="10"/>
          </p:nvPr>
        </p:nvSpPr>
        <p:spPr/>
        <p:txBody>
          <a:bodyPr/>
          <a:lstStyle/>
          <a:p>
            <a:fld id="{7795AC78-E6DC-4584-992C-7396CF8F88F8}" type="datetimeFigureOut">
              <a:rPr lang="en-US" smtClean="0"/>
              <a:t>8/28/2019</a:t>
            </a:fld>
            <a:endParaRPr lang="en-US"/>
          </a:p>
        </p:txBody>
      </p:sp>
      <p:sp>
        <p:nvSpPr>
          <p:cNvPr id="3" name="Footer Placeholder 2">
            <a:extLst>
              <a:ext uri="{FF2B5EF4-FFF2-40B4-BE49-F238E27FC236}">
                <a16:creationId xmlns:a16="http://schemas.microsoft.com/office/drawing/2014/main" id="{EED8A4AB-C352-47C5-BF7B-40734AB59EA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0845F10-054F-4C10-938C-EF12291E7C63}"/>
              </a:ext>
            </a:extLst>
          </p:cNvPr>
          <p:cNvSpPr>
            <a:spLocks noGrp="1"/>
          </p:cNvSpPr>
          <p:nvPr>
            <p:ph type="sldNum" sz="quarter" idx="12"/>
          </p:nvPr>
        </p:nvSpPr>
        <p:spPr/>
        <p:txBody>
          <a:bodyPr/>
          <a:lstStyle/>
          <a:p>
            <a:fld id="{7542AC50-4FA5-4ECC-A7E1-34D753B0A260}" type="slidenum">
              <a:rPr lang="en-US" smtClean="0"/>
              <a:t>‹#›</a:t>
            </a:fld>
            <a:endParaRPr lang="en-US"/>
          </a:p>
        </p:txBody>
      </p:sp>
    </p:spTree>
    <p:extLst>
      <p:ext uri="{BB962C8B-B14F-4D97-AF65-F5344CB8AC3E}">
        <p14:creationId xmlns:p14="http://schemas.microsoft.com/office/powerpoint/2010/main" val="2377368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CF9F8-98F8-44CF-8B89-3502562CDA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799CB94-2BAE-406F-ABB1-4D11EDB890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2B5D5DC-FC05-4F44-99D2-926F83FAC9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DE9F91-DF3D-4FF1-8908-A0BB97B52C2C}"/>
              </a:ext>
            </a:extLst>
          </p:cNvPr>
          <p:cNvSpPr>
            <a:spLocks noGrp="1"/>
          </p:cNvSpPr>
          <p:nvPr>
            <p:ph type="dt" sz="half" idx="10"/>
          </p:nvPr>
        </p:nvSpPr>
        <p:spPr/>
        <p:txBody>
          <a:bodyPr/>
          <a:lstStyle/>
          <a:p>
            <a:fld id="{7795AC78-E6DC-4584-992C-7396CF8F88F8}" type="datetimeFigureOut">
              <a:rPr lang="en-US" smtClean="0"/>
              <a:t>8/28/2019</a:t>
            </a:fld>
            <a:endParaRPr lang="en-US"/>
          </a:p>
        </p:txBody>
      </p:sp>
      <p:sp>
        <p:nvSpPr>
          <p:cNvPr id="6" name="Footer Placeholder 5">
            <a:extLst>
              <a:ext uri="{FF2B5EF4-FFF2-40B4-BE49-F238E27FC236}">
                <a16:creationId xmlns:a16="http://schemas.microsoft.com/office/drawing/2014/main" id="{C023E81E-A8FC-4793-A63E-C0D1EEA727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70F581-984B-4613-AC8D-D27FC09ED9D1}"/>
              </a:ext>
            </a:extLst>
          </p:cNvPr>
          <p:cNvSpPr>
            <a:spLocks noGrp="1"/>
          </p:cNvSpPr>
          <p:nvPr>
            <p:ph type="sldNum" sz="quarter" idx="12"/>
          </p:nvPr>
        </p:nvSpPr>
        <p:spPr/>
        <p:txBody>
          <a:bodyPr/>
          <a:lstStyle/>
          <a:p>
            <a:fld id="{7542AC50-4FA5-4ECC-A7E1-34D753B0A260}" type="slidenum">
              <a:rPr lang="en-US" smtClean="0"/>
              <a:t>‹#›</a:t>
            </a:fld>
            <a:endParaRPr lang="en-US"/>
          </a:p>
        </p:txBody>
      </p:sp>
    </p:spTree>
    <p:extLst>
      <p:ext uri="{BB962C8B-B14F-4D97-AF65-F5344CB8AC3E}">
        <p14:creationId xmlns:p14="http://schemas.microsoft.com/office/powerpoint/2010/main" val="388102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6E828-0623-486B-B7FC-51475210E0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6823CBF-803D-4046-BF24-4E37F9FFAC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F2A4997-08CE-4855-8F76-D5B112541B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C06B42-7311-455F-9E58-09E9087061CB}"/>
              </a:ext>
            </a:extLst>
          </p:cNvPr>
          <p:cNvSpPr>
            <a:spLocks noGrp="1"/>
          </p:cNvSpPr>
          <p:nvPr>
            <p:ph type="dt" sz="half" idx="10"/>
          </p:nvPr>
        </p:nvSpPr>
        <p:spPr/>
        <p:txBody>
          <a:bodyPr/>
          <a:lstStyle/>
          <a:p>
            <a:fld id="{7795AC78-E6DC-4584-992C-7396CF8F88F8}" type="datetimeFigureOut">
              <a:rPr lang="en-US" smtClean="0"/>
              <a:t>8/28/2019</a:t>
            </a:fld>
            <a:endParaRPr lang="en-US"/>
          </a:p>
        </p:txBody>
      </p:sp>
      <p:sp>
        <p:nvSpPr>
          <p:cNvPr id="6" name="Footer Placeholder 5">
            <a:extLst>
              <a:ext uri="{FF2B5EF4-FFF2-40B4-BE49-F238E27FC236}">
                <a16:creationId xmlns:a16="http://schemas.microsoft.com/office/drawing/2014/main" id="{C7C443F8-9F1B-44C4-A698-A1C39E1913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24E9F4-FB2C-40A7-A003-4AED54DBA736}"/>
              </a:ext>
            </a:extLst>
          </p:cNvPr>
          <p:cNvSpPr>
            <a:spLocks noGrp="1"/>
          </p:cNvSpPr>
          <p:nvPr>
            <p:ph type="sldNum" sz="quarter" idx="12"/>
          </p:nvPr>
        </p:nvSpPr>
        <p:spPr/>
        <p:txBody>
          <a:bodyPr/>
          <a:lstStyle/>
          <a:p>
            <a:fld id="{7542AC50-4FA5-4ECC-A7E1-34D753B0A260}" type="slidenum">
              <a:rPr lang="en-US" smtClean="0"/>
              <a:t>‹#›</a:t>
            </a:fld>
            <a:endParaRPr lang="en-US"/>
          </a:p>
        </p:txBody>
      </p:sp>
    </p:spTree>
    <p:extLst>
      <p:ext uri="{BB962C8B-B14F-4D97-AF65-F5344CB8AC3E}">
        <p14:creationId xmlns:p14="http://schemas.microsoft.com/office/powerpoint/2010/main" val="743723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9DB6A9-9E5E-45D3-B343-87E91532F1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1661C60-AB23-4824-9C4C-45ADEE8676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A204B4-8CB2-4A09-8E48-BCB50A4571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95AC78-E6DC-4584-992C-7396CF8F88F8}" type="datetimeFigureOut">
              <a:rPr lang="en-US" smtClean="0"/>
              <a:t>8/28/2019</a:t>
            </a:fld>
            <a:endParaRPr lang="en-US"/>
          </a:p>
        </p:txBody>
      </p:sp>
      <p:sp>
        <p:nvSpPr>
          <p:cNvPr id="5" name="Footer Placeholder 4">
            <a:extLst>
              <a:ext uri="{FF2B5EF4-FFF2-40B4-BE49-F238E27FC236}">
                <a16:creationId xmlns:a16="http://schemas.microsoft.com/office/drawing/2014/main" id="{F4856499-9906-4042-B153-32B59696DA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EC802C7-7937-4BE4-A930-B4DDE4C228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42AC50-4FA5-4ECC-A7E1-34D753B0A260}" type="slidenum">
              <a:rPr lang="en-US" smtClean="0"/>
              <a:t>‹#›</a:t>
            </a:fld>
            <a:endParaRPr lang="en-US"/>
          </a:p>
        </p:txBody>
      </p:sp>
    </p:spTree>
    <p:extLst>
      <p:ext uri="{BB962C8B-B14F-4D97-AF65-F5344CB8AC3E}">
        <p14:creationId xmlns:p14="http://schemas.microsoft.com/office/powerpoint/2010/main" val="17763792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7.xml.rels><?xml version="1.0" encoding="UTF-8" standalone="yes"?>
<Relationships xmlns="http://schemas.openxmlformats.org/package/2006/relationships"><Relationship Id="rId3" Type="http://schemas.openxmlformats.org/officeDocument/2006/relationships/image" Target="../media/image50.svg"/><Relationship Id="rId2" Type="http://schemas.openxmlformats.org/officeDocument/2006/relationships/image" Target="../media/image4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087C8-8CEC-4D55-BEE9-25B4525A79D6}"/>
              </a:ext>
            </a:extLst>
          </p:cNvPr>
          <p:cNvSpPr>
            <a:spLocks noGrp="1"/>
          </p:cNvSpPr>
          <p:nvPr>
            <p:ph type="ctrTitle"/>
          </p:nvPr>
        </p:nvSpPr>
        <p:spPr>
          <a:xfrm>
            <a:off x="6746628" y="1783959"/>
            <a:ext cx="4645250" cy="2889114"/>
          </a:xfrm>
        </p:spPr>
        <p:txBody>
          <a:bodyPr anchor="b">
            <a:normAutofit/>
          </a:bodyPr>
          <a:lstStyle/>
          <a:p>
            <a:pPr algn="l"/>
            <a:r>
              <a:rPr lang="en-US" dirty="0">
                <a:latin typeface="Times New Roman" panose="02020603050405020304" pitchFamily="18" charset="0"/>
                <a:cs typeface="Times New Roman" panose="02020603050405020304" pitchFamily="18" charset="0"/>
              </a:rPr>
              <a:t>Other Governmental Project (OGP)</a:t>
            </a:r>
          </a:p>
        </p:txBody>
      </p:sp>
      <p:sp>
        <p:nvSpPr>
          <p:cNvPr id="3" name="Subtitle 2">
            <a:extLst>
              <a:ext uri="{FF2B5EF4-FFF2-40B4-BE49-F238E27FC236}">
                <a16:creationId xmlns:a16="http://schemas.microsoft.com/office/drawing/2014/main" id="{8AE408A7-5024-4990-97DF-2344EE7D2F16}"/>
              </a:ext>
            </a:extLst>
          </p:cNvPr>
          <p:cNvSpPr>
            <a:spLocks noGrp="1"/>
          </p:cNvSpPr>
          <p:nvPr>
            <p:ph type="subTitle" idx="1"/>
          </p:nvPr>
        </p:nvSpPr>
        <p:spPr>
          <a:xfrm>
            <a:off x="6746627" y="4750893"/>
            <a:ext cx="4645250" cy="1147863"/>
          </a:xfrm>
        </p:spPr>
        <p:txBody>
          <a:bodyPr anchor="t">
            <a:normAutofit/>
          </a:bodyPr>
          <a:lstStyle/>
          <a:p>
            <a:pPr algn="l"/>
            <a:r>
              <a:rPr lang="en-US" sz="2000" dirty="0"/>
              <a:t>Quarterly Report Presentation</a:t>
            </a:r>
          </a:p>
        </p:txBody>
      </p:sp>
      <p:sp>
        <p:nvSpPr>
          <p:cNvPr id="20" name="Freeform: Shape 15">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Picture 10">
            <a:extLst>
              <a:ext uri="{FF2B5EF4-FFF2-40B4-BE49-F238E27FC236}">
                <a16:creationId xmlns:a16="http://schemas.microsoft.com/office/drawing/2014/main" id="{46484DA9-78E4-4EFD-9D25-8D1278C985CC}"/>
              </a:ext>
            </a:extLst>
          </p:cNvPr>
          <p:cNvPicPr>
            <a:picLocks noChangeAspect="1"/>
          </p:cNvPicPr>
          <p:nvPr/>
        </p:nvPicPr>
        <p:blipFill rotWithShape="1">
          <a:blip r:embed="rId2">
            <a:extLst>
              <a:ext uri="{28A0092B-C50C-407E-A947-70E740481C1C}">
                <a14:useLocalDpi xmlns:a14="http://schemas.microsoft.com/office/drawing/2010/main" val="0"/>
              </a:ext>
            </a:extLst>
          </a:blip>
          <a:srcRect l="6136" r="6023"/>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414932439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F6EEF7E-9184-4892-A86B-95193AF8843B}"/>
              </a:ext>
            </a:extLst>
          </p:cNvPr>
          <p:cNvSpPr>
            <a:spLocks noGrp="1"/>
          </p:cNvSpPr>
          <p:nvPr>
            <p:ph type="title"/>
          </p:nvPr>
        </p:nvSpPr>
        <p:spPr>
          <a:xfrm>
            <a:off x="863029" y="1012004"/>
            <a:ext cx="3416158" cy="4795408"/>
          </a:xfrm>
        </p:spPr>
        <p:txBody>
          <a:bodyPr>
            <a:normAutofit fontScale="90000"/>
          </a:bodyPr>
          <a:lstStyle/>
          <a:p>
            <a:r>
              <a:rPr lang="en-US" dirty="0">
                <a:solidFill>
                  <a:srgbClr val="FFFFFF"/>
                </a:solidFill>
              </a:rPr>
              <a:t>The criteria that the White Earth RBC put in place in order for participation for this program:</a:t>
            </a:r>
          </a:p>
        </p:txBody>
      </p:sp>
      <p:graphicFrame>
        <p:nvGraphicFramePr>
          <p:cNvPr id="15" name="Content Placeholder 2">
            <a:extLst>
              <a:ext uri="{FF2B5EF4-FFF2-40B4-BE49-F238E27FC236}">
                <a16:creationId xmlns:a16="http://schemas.microsoft.com/office/drawing/2014/main" id="{5FD47E83-77FA-4D7D-8651-FD20BAD44C98}"/>
              </a:ext>
            </a:extLst>
          </p:cNvPr>
          <p:cNvGraphicFramePr>
            <a:graphicFrameLocks noGrp="1"/>
          </p:cNvGraphicFramePr>
          <p:nvPr>
            <p:ph idx="1"/>
            <p:extLst>
              <p:ext uri="{D42A27DB-BD31-4B8C-83A1-F6EECF244321}">
                <p14:modId xmlns:p14="http://schemas.microsoft.com/office/powerpoint/2010/main" val="911055229"/>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5734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C63BC272-F7C2-450B-A191-A4DDC505A308}"/>
              </a:ext>
            </a:extLst>
          </p:cNvPr>
          <p:cNvSpPr>
            <a:spLocks noGrp="1"/>
          </p:cNvSpPr>
          <p:nvPr>
            <p:ph type="title"/>
          </p:nvPr>
        </p:nvSpPr>
        <p:spPr>
          <a:xfrm>
            <a:off x="863029" y="1012004"/>
            <a:ext cx="3416158" cy="4795408"/>
          </a:xfrm>
        </p:spPr>
        <p:txBody>
          <a:bodyPr>
            <a:normAutofit/>
          </a:bodyPr>
          <a:lstStyle/>
          <a:p>
            <a:r>
              <a:rPr lang="en-US" dirty="0">
                <a:solidFill>
                  <a:srgbClr val="FFFFFF"/>
                </a:solidFill>
              </a:rPr>
              <a:t>The White Earth RBC placed the following program restrictions:</a:t>
            </a:r>
          </a:p>
        </p:txBody>
      </p:sp>
      <p:graphicFrame>
        <p:nvGraphicFramePr>
          <p:cNvPr id="7" name="Content Placeholder 4">
            <a:extLst>
              <a:ext uri="{FF2B5EF4-FFF2-40B4-BE49-F238E27FC236}">
                <a16:creationId xmlns:a16="http://schemas.microsoft.com/office/drawing/2014/main" id="{FFE35224-157A-4111-95BF-7502AC16908E}"/>
              </a:ext>
            </a:extLst>
          </p:cNvPr>
          <p:cNvGraphicFramePr>
            <a:graphicFrameLocks noGrp="1"/>
          </p:cNvGraphicFramePr>
          <p:nvPr>
            <p:ph idx="1"/>
            <p:extLst>
              <p:ext uri="{D42A27DB-BD31-4B8C-83A1-F6EECF244321}">
                <p14:modId xmlns:p14="http://schemas.microsoft.com/office/powerpoint/2010/main" val="3293466608"/>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321122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528F98E-F994-4585-995F-2C05F4B54EFA}"/>
              </a:ext>
            </a:extLst>
          </p:cNvPr>
          <p:cNvSpPr>
            <a:spLocks noGrp="1"/>
          </p:cNvSpPr>
          <p:nvPr>
            <p:ph type="title"/>
          </p:nvPr>
        </p:nvSpPr>
        <p:spPr>
          <a:xfrm>
            <a:off x="863029" y="1012004"/>
            <a:ext cx="3416158" cy="4795408"/>
          </a:xfrm>
        </p:spPr>
        <p:txBody>
          <a:bodyPr>
            <a:normAutofit/>
          </a:bodyPr>
          <a:lstStyle/>
          <a:p>
            <a:r>
              <a:rPr lang="en-US" dirty="0">
                <a:solidFill>
                  <a:srgbClr val="FFFFFF"/>
                </a:solidFill>
              </a:rPr>
              <a:t>White Earth RBC program restrictions Continued:</a:t>
            </a:r>
          </a:p>
        </p:txBody>
      </p:sp>
      <p:graphicFrame>
        <p:nvGraphicFramePr>
          <p:cNvPr id="5" name="Content Placeholder 2">
            <a:extLst>
              <a:ext uri="{FF2B5EF4-FFF2-40B4-BE49-F238E27FC236}">
                <a16:creationId xmlns:a16="http://schemas.microsoft.com/office/drawing/2014/main" id="{31EB3C58-D300-4A2E-8BB7-E0319E1E3D06}"/>
              </a:ext>
            </a:extLst>
          </p:cNvPr>
          <p:cNvGraphicFramePr>
            <a:graphicFrameLocks noGrp="1"/>
          </p:cNvGraphicFramePr>
          <p:nvPr>
            <p:ph idx="1"/>
            <p:extLst>
              <p:ext uri="{D42A27DB-BD31-4B8C-83A1-F6EECF244321}">
                <p14:modId xmlns:p14="http://schemas.microsoft.com/office/powerpoint/2010/main" val="3534070233"/>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24695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Freeform: Shape 30">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82F5E27-D714-46E9-88F4-CBAC4636FB7D}"/>
              </a:ext>
            </a:extLst>
          </p:cNvPr>
          <p:cNvSpPr>
            <a:spLocks noGrp="1"/>
          </p:cNvSpPr>
          <p:nvPr>
            <p:ph type="title"/>
          </p:nvPr>
        </p:nvSpPr>
        <p:spPr>
          <a:xfrm>
            <a:off x="863029" y="1012004"/>
            <a:ext cx="3416158" cy="4795408"/>
          </a:xfrm>
        </p:spPr>
        <p:txBody>
          <a:bodyPr>
            <a:normAutofit/>
          </a:bodyPr>
          <a:lstStyle/>
          <a:p>
            <a:r>
              <a:rPr lang="en-US" dirty="0">
                <a:solidFill>
                  <a:srgbClr val="FFFFFF"/>
                </a:solidFill>
              </a:rPr>
              <a:t>White Earth RBC allowed for special consideration for White Earth Nation Elders:</a:t>
            </a:r>
          </a:p>
        </p:txBody>
      </p:sp>
      <p:graphicFrame>
        <p:nvGraphicFramePr>
          <p:cNvPr id="16" name="Content Placeholder 2">
            <a:extLst>
              <a:ext uri="{FF2B5EF4-FFF2-40B4-BE49-F238E27FC236}">
                <a16:creationId xmlns:a16="http://schemas.microsoft.com/office/drawing/2014/main" id="{D457A399-4C91-4BEA-BFE5-A00BBB8F06F9}"/>
              </a:ext>
            </a:extLst>
          </p:cNvPr>
          <p:cNvGraphicFramePr>
            <a:graphicFrameLocks noGrp="1"/>
          </p:cNvGraphicFramePr>
          <p:nvPr>
            <p:ph idx="1"/>
            <p:extLst>
              <p:ext uri="{D42A27DB-BD31-4B8C-83A1-F6EECF244321}">
                <p14:modId xmlns:p14="http://schemas.microsoft.com/office/powerpoint/2010/main" val="1013497898"/>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56450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957B291-7893-466B-ABDF-AD17F022FED8}"/>
              </a:ext>
            </a:extLst>
          </p:cNvPr>
          <p:cNvSpPr>
            <a:spLocks noGrp="1"/>
          </p:cNvSpPr>
          <p:nvPr>
            <p:ph type="title"/>
          </p:nvPr>
        </p:nvSpPr>
        <p:spPr>
          <a:xfrm>
            <a:off x="863029" y="1012004"/>
            <a:ext cx="3416158" cy="4795408"/>
          </a:xfrm>
        </p:spPr>
        <p:txBody>
          <a:bodyPr>
            <a:normAutofit/>
          </a:bodyPr>
          <a:lstStyle/>
          <a:p>
            <a:r>
              <a:rPr lang="en-US" sz="4100" dirty="0">
                <a:solidFill>
                  <a:srgbClr val="FFFFFF"/>
                </a:solidFill>
              </a:rPr>
              <a:t>White Earth RBC restrictions for existing driveway maintenance for Non-Elders:</a:t>
            </a:r>
          </a:p>
        </p:txBody>
      </p:sp>
      <p:graphicFrame>
        <p:nvGraphicFramePr>
          <p:cNvPr id="5" name="Content Placeholder 2">
            <a:extLst>
              <a:ext uri="{FF2B5EF4-FFF2-40B4-BE49-F238E27FC236}">
                <a16:creationId xmlns:a16="http://schemas.microsoft.com/office/drawing/2014/main" id="{A9B73339-DE27-4BC9-9CBB-11F75BE207EA}"/>
              </a:ext>
            </a:extLst>
          </p:cNvPr>
          <p:cNvGraphicFramePr>
            <a:graphicFrameLocks noGrp="1"/>
          </p:cNvGraphicFramePr>
          <p:nvPr>
            <p:ph idx="1"/>
            <p:extLst>
              <p:ext uri="{D42A27DB-BD31-4B8C-83A1-F6EECF244321}">
                <p14:modId xmlns:p14="http://schemas.microsoft.com/office/powerpoint/2010/main" val="888459666"/>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276029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55CE1F7-85C5-4BAB-9A10-4DE809377BDC}"/>
              </a:ext>
            </a:extLst>
          </p:cNvPr>
          <p:cNvSpPr>
            <a:spLocks noGrp="1"/>
          </p:cNvSpPr>
          <p:nvPr>
            <p:ph type="title"/>
          </p:nvPr>
        </p:nvSpPr>
        <p:spPr>
          <a:xfrm>
            <a:off x="863029" y="1012004"/>
            <a:ext cx="3416158" cy="4795408"/>
          </a:xfrm>
        </p:spPr>
        <p:txBody>
          <a:bodyPr>
            <a:normAutofit/>
          </a:bodyPr>
          <a:lstStyle/>
          <a:p>
            <a:r>
              <a:rPr lang="en-US">
                <a:solidFill>
                  <a:srgbClr val="FFFFFF"/>
                </a:solidFill>
              </a:rPr>
              <a:t>Work completed that was not in compliance with White Earth RBC:</a:t>
            </a:r>
          </a:p>
        </p:txBody>
      </p:sp>
      <p:graphicFrame>
        <p:nvGraphicFramePr>
          <p:cNvPr id="5" name="Content Placeholder 2">
            <a:extLst>
              <a:ext uri="{FF2B5EF4-FFF2-40B4-BE49-F238E27FC236}">
                <a16:creationId xmlns:a16="http://schemas.microsoft.com/office/drawing/2014/main" id="{46708B8D-8185-4FE8-8A6E-8A90AAB54D68}"/>
              </a:ext>
            </a:extLst>
          </p:cNvPr>
          <p:cNvGraphicFramePr>
            <a:graphicFrameLocks noGrp="1"/>
          </p:cNvGraphicFramePr>
          <p:nvPr>
            <p:ph idx="1"/>
            <p:extLst>
              <p:ext uri="{D42A27DB-BD31-4B8C-83A1-F6EECF244321}">
                <p14:modId xmlns:p14="http://schemas.microsoft.com/office/powerpoint/2010/main" val="3452490"/>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068391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664381D-0929-4DB0-9EA3-776659BD9D06}"/>
              </a:ext>
            </a:extLst>
          </p:cNvPr>
          <p:cNvSpPr>
            <a:spLocks noGrp="1"/>
          </p:cNvSpPr>
          <p:nvPr>
            <p:ph type="title"/>
          </p:nvPr>
        </p:nvSpPr>
        <p:spPr>
          <a:xfrm>
            <a:off x="863029" y="1012004"/>
            <a:ext cx="3416158" cy="4795408"/>
          </a:xfrm>
        </p:spPr>
        <p:txBody>
          <a:bodyPr>
            <a:normAutofit/>
          </a:bodyPr>
          <a:lstStyle/>
          <a:p>
            <a:r>
              <a:rPr lang="en-US">
                <a:solidFill>
                  <a:srgbClr val="FFFFFF"/>
                </a:solidFill>
              </a:rPr>
              <a:t>Work completed that was not in compliance with White Earth RBC Continued:</a:t>
            </a:r>
          </a:p>
        </p:txBody>
      </p:sp>
      <p:graphicFrame>
        <p:nvGraphicFramePr>
          <p:cNvPr id="5" name="Content Placeholder 2">
            <a:extLst>
              <a:ext uri="{FF2B5EF4-FFF2-40B4-BE49-F238E27FC236}">
                <a16:creationId xmlns:a16="http://schemas.microsoft.com/office/drawing/2014/main" id="{3ED2C7C5-4DCD-4C3E-B266-0F3877A07C40}"/>
              </a:ext>
            </a:extLst>
          </p:cNvPr>
          <p:cNvGraphicFramePr>
            <a:graphicFrameLocks noGrp="1"/>
          </p:cNvGraphicFramePr>
          <p:nvPr>
            <p:ph idx="1"/>
            <p:extLst>
              <p:ext uri="{D42A27DB-BD31-4B8C-83A1-F6EECF244321}">
                <p14:modId xmlns:p14="http://schemas.microsoft.com/office/powerpoint/2010/main" val="2530919602"/>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85565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41B49-9F20-43B7-8286-ACF2CBEC23ED}"/>
              </a:ext>
            </a:extLst>
          </p:cNvPr>
          <p:cNvSpPr>
            <a:spLocks noGrp="1"/>
          </p:cNvSpPr>
          <p:nvPr>
            <p:ph type="title"/>
          </p:nvPr>
        </p:nvSpPr>
        <p:spPr/>
        <p:txBody>
          <a:bodyPr/>
          <a:lstStyle/>
          <a:p>
            <a:r>
              <a:rPr lang="en-US" dirty="0"/>
              <a:t>Ex. J</a:t>
            </a:r>
          </a:p>
        </p:txBody>
      </p:sp>
    </p:spTree>
    <p:extLst>
      <p:ext uri="{BB962C8B-B14F-4D97-AF65-F5344CB8AC3E}">
        <p14:creationId xmlns:p14="http://schemas.microsoft.com/office/powerpoint/2010/main" val="2458316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D02E85-FE4C-433D-B13D-FAADD6F392B1}"/>
              </a:ext>
            </a:extLst>
          </p:cNvPr>
          <p:cNvSpPr>
            <a:spLocks noGrp="1"/>
          </p:cNvSpPr>
          <p:nvPr>
            <p:ph type="title"/>
          </p:nvPr>
        </p:nvSpPr>
        <p:spPr/>
        <p:txBody>
          <a:bodyPr/>
          <a:lstStyle/>
          <a:p>
            <a:r>
              <a:rPr lang="en-US" dirty="0"/>
              <a:t>Ex. E</a:t>
            </a:r>
          </a:p>
        </p:txBody>
      </p:sp>
    </p:spTree>
    <p:extLst>
      <p:ext uri="{BB962C8B-B14F-4D97-AF65-F5344CB8AC3E}">
        <p14:creationId xmlns:p14="http://schemas.microsoft.com/office/powerpoint/2010/main" val="2110579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F1661C0-02C6-420A-AE23-72F3BF9B5CE0}"/>
              </a:ext>
            </a:extLst>
          </p:cNvPr>
          <p:cNvSpPr>
            <a:spLocks noGrp="1"/>
          </p:cNvSpPr>
          <p:nvPr>
            <p:ph type="title"/>
          </p:nvPr>
        </p:nvSpPr>
        <p:spPr>
          <a:xfrm>
            <a:off x="863029" y="1012004"/>
            <a:ext cx="3416158" cy="4795408"/>
          </a:xfrm>
        </p:spPr>
        <p:txBody>
          <a:bodyPr>
            <a:normAutofit/>
          </a:bodyPr>
          <a:lstStyle/>
          <a:p>
            <a:r>
              <a:rPr lang="en-US">
                <a:solidFill>
                  <a:srgbClr val="FFFFFF"/>
                </a:solidFill>
              </a:rPr>
              <a:t>Work completed that was not in compliance with White Earth RBC Continued:</a:t>
            </a:r>
          </a:p>
        </p:txBody>
      </p:sp>
      <p:graphicFrame>
        <p:nvGraphicFramePr>
          <p:cNvPr id="5" name="Content Placeholder 2">
            <a:extLst>
              <a:ext uri="{FF2B5EF4-FFF2-40B4-BE49-F238E27FC236}">
                <a16:creationId xmlns:a16="http://schemas.microsoft.com/office/drawing/2014/main" id="{23C2D9A7-1CAD-42BF-916D-D7880BFD7AE3}"/>
              </a:ext>
            </a:extLst>
          </p:cNvPr>
          <p:cNvGraphicFramePr>
            <a:graphicFrameLocks noGrp="1"/>
          </p:cNvGraphicFramePr>
          <p:nvPr>
            <p:ph idx="1"/>
            <p:extLst>
              <p:ext uri="{D42A27DB-BD31-4B8C-83A1-F6EECF244321}">
                <p14:modId xmlns:p14="http://schemas.microsoft.com/office/powerpoint/2010/main" val="3665660289"/>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82200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1" name="Freeform: Shape 6">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8">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C80A4B3-3D36-4803-914A-79F17A6DC0EA}"/>
              </a:ext>
            </a:extLst>
          </p:cNvPr>
          <p:cNvSpPr>
            <a:spLocks noGrp="1"/>
          </p:cNvSpPr>
          <p:nvPr>
            <p:ph type="title"/>
          </p:nvPr>
        </p:nvSpPr>
        <p:spPr>
          <a:xfrm>
            <a:off x="2555631" y="1441938"/>
            <a:ext cx="7080738" cy="3974124"/>
          </a:xfrm>
        </p:spPr>
        <p:txBody>
          <a:bodyPr>
            <a:normAutofit/>
          </a:bodyPr>
          <a:lstStyle/>
          <a:p>
            <a:pPr algn="ctr"/>
            <a:r>
              <a:rPr lang="en-US" sz="5400">
                <a:solidFill>
                  <a:schemeClr val="bg1">
                    <a:lumMod val="95000"/>
                    <a:lumOff val="5000"/>
                  </a:schemeClr>
                </a:solidFill>
              </a:rPr>
              <a:t>Introduction </a:t>
            </a:r>
          </a:p>
        </p:txBody>
      </p:sp>
    </p:spTree>
    <p:extLst>
      <p:ext uri="{BB962C8B-B14F-4D97-AF65-F5344CB8AC3E}">
        <p14:creationId xmlns:p14="http://schemas.microsoft.com/office/powerpoint/2010/main" val="1652530770"/>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11A2B-F538-4CF9-A718-14CFF6C56E17}"/>
              </a:ext>
            </a:extLst>
          </p:cNvPr>
          <p:cNvSpPr>
            <a:spLocks noGrp="1"/>
          </p:cNvSpPr>
          <p:nvPr>
            <p:ph type="title"/>
          </p:nvPr>
        </p:nvSpPr>
        <p:spPr/>
        <p:txBody>
          <a:bodyPr/>
          <a:lstStyle/>
          <a:p>
            <a:r>
              <a:rPr lang="en-US" dirty="0" err="1"/>
              <a:t>Exh</a:t>
            </a:r>
            <a:r>
              <a:rPr lang="en-US" dirty="0"/>
              <a:t>. G </a:t>
            </a:r>
          </a:p>
        </p:txBody>
      </p:sp>
      <p:sp>
        <p:nvSpPr>
          <p:cNvPr id="3" name="Content Placeholder 2">
            <a:extLst>
              <a:ext uri="{FF2B5EF4-FFF2-40B4-BE49-F238E27FC236}">
                <a16:creationId xmlns:a16="http://schemas.microsoft.com/office/drawing/2014/main" id="{E1143385-BBFF-40DD-BA04-AC038A9EF27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5236821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BFDC8-2F41-445E-B195-61E7331186DC}"/>
              </a:ext>
            </a:extLst>
          </p:cNvPr>
          <p:cNvSpPr>
            <a:spLocks noGrp="1"/>
          </p:cNvSpPr>
          <p:nvPr>
            <p:ph type="title"/>
          </p:nvPr>
        </p:nvSpPr>
        <p:spPr/>
        <p:txBody>
          <a:bodyPr/>
          <a:lstStyle/>
          <a:p>
            <a:r>
              <a:rPr lang="en-US" dirty="0" err="1"/>
              <a:t>Exh</a:t>
            </a:r>
            <a:r>
              <a:rPr lang="en-US" dirty="0"/>
              <a:t>. F</a:t>
            </a:r>
          </a:p>
        </p:txBody>
      </p:sp>
      <p:sp>
        <p:nvSpPr>
          <p:cNvPr id="3" name="Text Placeholder 2">
            <a:extLst>
              <a:ext uri="{FF2B5EF4-FFF2-40B4-BE49-F238E27FC236}">
                <a16:creationId xmlns:a16="http://schemas.microsoft.com/office/drawing/2014/main" id="{20B3445C-11B4-440B-876F-BFF44435827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8473919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E7C7160-240C-4659-AA4E-FEA379E12968}"/>
              </a:ext>
            </a:extLst>
          </p:cNvPr>
          <p:cNvSpPr>
            <a:spLocks noGrp="1"/>
          </p:cNvSpPr>
          <p:nvPr>
            <p:ph type="title"/>
          </p:nvPr>
        </p:nvSpPr>
        <p:spPr>
          <a:xfrm>
            <a:off x="863029" y="1012004"/>
            <a:ext cx="3416158" cy="4795408"/>
          </a:xfrm>
        </p:spPr>
        <p:txBody>
          <a:bodyPr>
            <a:normAutofit/>
          </a:bodyPr>
          <a:lstStyle/>
          <a:p>
            <a:r>
              <a:rPr lang="en-US">
                <a:solidFill>
                  <a:srgbClr val="FFFFFF"/>
                </a:solidFill>
              </a:rPr>
              <a:t>Work completed that was not in compliance with White Earth RBC Continued:</a:t>
            </a:r>
            <a:endParaRPr lang="en-US" b="1">
              <a:solidFill>
                <a:srgbClr val="FFFFFF"/>
              </a:solidFill>
            </a:endParaRPr>
          </a:p>
        </p:txBody>
      </p:sp>
      <p:graphicFrame>
        <p:nvGraphicFramePr>
          <p:cNvPr id="5" name="Content Placeholder 2">
            <a:extLst>
              <a:ext uri="{FF2B5EF4-FFF2-40B4-BE49-F238E27FC236}">
                <a16:creationId xmlns:a16="http://schemas.microsoft.com/office/drawing/2014/main" id="{FF94BECF-6BD1-469A-B9F1-A543435F57CF}"/>
              </a:ext>
            </a:extLst>
          </p:cNvPr>
          <p:cNvGraphicFramePr>
            <a:graphicFrameLocks noGrp="1"/>
          </p:cNvGraphicFramePr>
          <p:nvPr>
            <p:ph idx="1"/>
            <p:extLst>
              <p:ext uri="{D42A27DB-BD31-4B8C-83A1-F6EECF244321}">
                <p14:modId xmlns:p14="http://schemas.microsoft.com/office/powerpoint/2010/main" val="1623450492"/>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3425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7738D-2843-42B4-9AA6-76E049584E97}"/>
              </a:ext>
            </a:extLst>
          </p:cNvPr>
          <p:cNvSpPr>
            <a:spLocks noGrp="1"/>
          </p:cNvSpPr>
          <p:nvPr>
            <p:ph type="title"/>
          </p:nvPr>
        </p:nvSpPr>
        <p:spPr/>
        <p:txBody>
          <a:bodyPr/>
          <a:lstStyle/>
          <a:p>
            <a:r>
              <a:rPr lang="en-US" dirty="0" err="1"/>
              <a:t>Exh</a:t>
            </a:r>
            <a:r>
              <a:rPr lang="en-US" dirty="0"/>
              <a:t>. H</a:t>
            </a:r>
          </a:p>
        </p:txBody>
      </p:sp>
      <p:sp>
        <p:nvSpPr>
          <p:cNvPr id="3" name="Text Placeholder 2">
            <a:extLst>
              <a:ext uri="{FF2B5EF4-FFF2-40B4-BE49-F238E27FC236}">
                <a16:creationId xmlns:a16="http://schemas.microsoft.com/office/drawing/2014/main" id="{A42C46AE-A8E7-4535-9780-5A508BCCE660}"/>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890220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C4580-9D2D-4334-805F-CC4B4046D75B}"/>
              </a:ext>
            </a:extLst>
          </p:cNvPr>
          <p:cNvSpPr>
            <a:spLocks noGrp="1"/>
          </p:cNvSpPr>
          <p:nvPr>
            <p:ph type="title"/>
          </p:nvPr>
        </p:nvSpPr>
        <p:spPr/>
        <p:txBody>
          <a:bodyPr/>
          <a:lstStyle/>
          <a:p>
            <a:r>
              <a:rPr lang="en-US" dirty="0" err="1"/>
              <a:t>Exh</a:t>
            </a:r>
            <a:r>
              <a:rPr lang="en-US" dirty="0"/>
              <a:t> I</a:t>
            </a:r>
          </a:p>
        </p:txBody>
      </p:sp>
      <p:sp>
        <p:nvSpPr>
          <p:cNvPr id="3" name="Text Placeholder 2">
            <a:extLst>
              <a:ext uri="{FF2B5EF4-FFF2-40B4-BE49-F238E27FC236}">
                <a16:creationId xmlns:a16="http://schemas.microsoft.com/office/drawing/2014/main" id="{80BE04CE-A824-448C-AD3E-38367DD3BDE8}"/>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8282306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F5AE3-A439-4A60-8697-F6E49971456C}"/>
              </a:ext>
            </a:extLst>
          </p:cNvPr>
          <p:cNvSpPr>
            <a:spLocks noGrp="1"/>
          </p:cNvSpPr>
          <p:nvPr>
            <p:ph type="title"/>
          </p:nvPr>
        </p:nvSpPr>
        <p:spPr/>
        <p:txBody>
          <a:bodyPr/>
          <a:lstStyle/>
          <a:p>
            <a:r>
              <a:rPr lang="en-US" dirty="0" err="1"/>
              <a:t>Exh</a:t>
            </a:r>
            <a:r>
              <a:rPr lang="en-US" dirty="0"/>
              <a:t>. J</a:t>
            </a:r>
          </a:p>
        </p:txBody>
      </p:sp>
    </p:spTree>
    <p:extLst>
      <p:ext uri="{BB962C8B-B14F-4D97-AF65-F5344CB8AC3E}">
        <p14:creationId xmlns:p14="http://schemas.microsoft.com/office/powerpoint/2010/main" val="20809173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Shape 10">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itle 2">
            <a:extLst>
              <a:ext uri="{FF2B5EF4-FFF2-40B4-BE49-F238E27FC236}">
                <a16:creationId xmlns:a16="http://schemas.microsoft.com/office/drawing/2014/main" id="{3C42B35C-770D-4136-A88E-3D291BBD3DB3}"/>
              </a:ext>
            </a:extLst>
          </p:cNvPr>
          <p:cNvSpPr>
            <a:spLocks noGrp="1"/>
          </p:cNvSpPr>
          <p:nvPr>
            <p:ph type="title"/>
          </p:nvPr>
        </p:nvSpPr>
        <p:spPr>
          <a:xfrm>
            <a:off x="863029" y="1012004"/>
            <a:ext cx="3416158" cy="4795408"/>
          </a:xfrm>
        </p:spPr>
        <p:txBody>
          <a:bodyPr>
            <a:normAutofit/>
          </a:bodyPr>
          <a:lstStyle/>
          <a:p>
            <a:r>
              <a:rPr lang="en-US">
                <a:solidFill>
                  <a:srgbClr val="FFFFFF"/>
                </a:solidFill>
              </a:rPr>
              <a:t>Work completed that was not in compliance with White Earth RBC Continued:</a:t>
            </a:r>
          </a:p>
        </p:txBody>
      </p:sp>
      <p:graphicFrame>
        <p:nvGraphicFramePr>
          <p:cNvPr id="14" name="Content Placeholder 3">
            <a:extLst>
              <a:ext uri="{FF2B5EF4-FFF2-40B4-BE49-F238E27FC236}">
                <a16:creationId xmlns:a16="http://schemas.microsoft.com/office/drawing/2014/main" id="{398F8667-343F-4977-B093-B26D41EF5163}"/>
              </a:ext>
            </a:extLst>
          </p:cNvPr>
          <p:cNvGraphicFramePr>
            <a:graphicFrameLocks noGrp="1"/>
          </p:cNvGraphicFramePr>
          <p:nvPr>
            <p:ph idx="1"/>
            <p:extLst>
              <p:ext uri="{D42A27DB-BD31-4B8C-83A1-F6EECF244321}">
                <p14:modId xmlns:p14="http://schemas.microsoft.com/office/powerpoint/2010/main" val="3078196466"/>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30348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9">
            <a:extLst>
              <a:ext uri="{FF2B5EF4-FFF2-40B4-BE49-F238E27FC236}">
                <a16:creationId xmlns:a16="http://schemas.microsoft.com/office/drawing/2014/main" id="{AB45A142-4255-493C-8284-5D566C121B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rgbClr val="404040">
              <a:alpha val="89804"/>
            </a:srgbClr>
          </a:solidFill>
          <a:ln w="127000" cap="sq" cmpd="thinThick">
            <a:solidFill>
              <a:srgbClr val="595959">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2F873F9-2FB7-43BB-A45F-C2277FA111F4}"/>
              </a:ext>
            </a:extLst>
          </p:cNvPr>
          <p:cNvSpPr>
            <a:spLocks noGrp="1"/>
          </p:cNvSpPr>
          <p:nvPr>
            <p:ph type="title"/>
          </p:nvPr>
        </p:nvSpPr>
        <p:spPr>
          <a:xfrm>
            <a:off x="674237" y="914400"/>
            <a:ext cx="3657600" cy="2887579"/>
          </a:xfrm>
        </p:spPr>
        <p:txBody>
          <a:bodyPr vert="horz" lIns="91440" tIns="45720" rIns="91440" bIns="45720" rtlCol="0" anchor="b">
            <a:normAutofit/>
          </a:bodyPr>
          <a:lstStyle/>
          <a:p>
            <a:pPr algn="ctr"/>
            <a:r>
              <a:rPr lang="en-US" sz="3000" kern="1200">
                <a:solidFill>
                  <a:srgbClr val="FFFFFF"/>
                </a:solidFill>
                <a:latin typeface="+mj-lt"/>
                <a:ea typeface="+mj-ea"/>
                <a:cs typeface="+mj-cs"/>
              </a:rPr>
              <a:t>The total estimated amount that should have been billed and collected on the five projects was $49,193.00</a:t>
            </a:r>
          </a:p>
        </p:txBody>
      </p:sp>
      <p:cxnSp>
        <p:nvCxnSpPr>
          <p:cNvPr id="15" name="Straight Connector 11">
            <a:extLst>
              <a:ext uri="{FF2B5EF4-FFF2-40B4-BE49-F238E27FC236}">
                <a16:creationId xmlns:a16="http://schemas.microsoft.com/office/drawing/2014/main" id="{38FB9660-F42F-4313-BBC4-47C007FE484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7" name="Graphic 6" descr="Fingerprint2">
            <a:extLst>
              <a:ext uri="{FF2B5EF4-FFF2-40B4-BE49-F238E27FC236}">
                <a16:creationId xmlns:a16="http://schemas.microsoft.com/office/drawing/2014/main" id="{757DF25E-6858-40E0-BA9A-6C88AE8C83C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21894" y="321177"/>
            <a:ext cx="5880796" cy="5880796"/>
          </a:xfrm>
          <a:prstGeom prst="rect">
            <a:avLst/>
          </a:prstGeom>
        </p:spPr>
      </p:pic>
      <p:sp>
        <p:nvSpPr>
          <p:cNvPr id="4" name="Rectangle 3">
            <a:extLst>
              <a:ext uri="{FF2B5EF4-FFF2-40B4-BE49-F238E27FC236}">
                <a16:creationId xmlns:a16="http://schemas.microsoft.com/office/drawing/2014/main" id="{4F64CABB-7BEB-4D27-96AE-65D51ECE78BC}"/>
              </a:ext>
            </a:extLst>
          </p:cNvPr>
          <p:cNvSpPr/>
          <p:nvPr/>
        </p:nvSpPr>
        <p:spPr>
          <a:xfrm>
            <a:off x="7449870" y="1197258"/>
            <a:ext cx="1239570" cy="369332"/>
          </a:xfrm>
          <a:prstGeom prst="rect">
            <a:avLst/>
          </a:prstGeom>
        </p:spPr>
        <p:txBody>
          <a:bodyPr wrap="none">
            <a:spAutoFit/>
          </a:bodyPr>
          <a:lstStyle/>
          <a:p>
            <a:r>
              <a:rPr lang="en-US" dirty="0"/>
              <a:t>Inset </a:t>
            </a:r>
            <a:r>
              <a:rPr lang="en-US" dirty="0" err="1"/>
              <a:t>exh</a:t>
            </a:r>
            <a:r>
              <a:rPr lang="en-US" dirty="0"/>
              <a:t>. L</a:t>
            </a:r>
          </a:p>
        </p:txBody>
      </p:sp>
    </p:spTree>
    <p:extLst>
      <p:ext uri="{BB962C8B-B14F-4D97-AF65-F5344CB8AC3E}">
        <p14:creationId xmlns:p14="http://schemas.microsoft.com/office/powerpoint/2010/main" val="12419920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6E41F5A-5453-4E52-8F6A-4B909E1DAD36}"/>
              </a:ext>
            </a:extLst>
          </p:cNvPr>
          <p:cNvSpPr>
            <a:spLocks noGrp="1"/>
          </p:cNvSpPr>
          <p:nvPr>
            <p:ph type="title"/>
          </p:nvPr>
        </p:nvSpPr>
        <p:spPr>
          <a:xfrm>
            <a:off x="863029" y="1012004"/>
            <a:ext cx="3416158" cy="4795408"/>
          </a:xfrm>
        </p:spPr>
        <p:txBody>
          <a:bodyPr>
            <a:normAutofit/>
          </a:bodyPr>
          <a:lstStyle/>
          <a:p>
            <a:r>
              <a:rPr lang="en-US">
                <a:solidFill>
                  <a:srgbClr val="FFFFFF"/>
                </a:solidFill>
              </a:rPr>
              <a:t>Work completed that was not in compliance with White Earth RBC Continued:</a:t>
            </a:r>
          </a:p>
        </p:txBody>
      </p:sp>
      <p:graphicFrame>
        <p:nvGraphicFramePr>
          <p:cNvPr id="5" name="Content Placeholder 2">
            <a:extLst>
              <a:ext uri="{FF2B5EF4-FFF2-40B4-BE49-F238E27FC236}">
                <a16:creationId xmlns:a16="http://schemas.microsoft.com/office/drawing/2014/main" id="{454356DE-6EA1-4448-8539-468D81F6A429}"/>
              </a:ext>
            </a:extLst>
          </p:cNvPr>
          <p:cNvGraphicFramePr>
            <a:graphicFrameLocks noGrp="1"/>
          </p:cNvGraphicFramePr>
          <p:nvPr>
            <p:ph idx="1"/>
            <p:extLst>
              <p:ext uri="{D42A27DB-BD31-4B8C-83A1-F6EECF244321}">
                <p14:modId xmlns:p14="http://schemas.microsoft.com/office/powerpoint/2010/main" val="3914930462"/>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219121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0016B-90E4-40DE-8287-F900D50A781F}"/>
              </a:ext>
            </a:extLst>
          </p:cNvPr>
          <p:cNvSpPr>
            <a:spLocks noGrp="1"/>
          </p:cNvSpPr>
          <p:nvPr>
            <p:ph type="title"/>
          </p:nvPr>
        </p:nvSpPr>
        <p:spPr/>
        <p:txBody>
          <a:bodyPr/>
          <a:lstStyle/>
          <a:p>
            <a:r>
              <a:rPr lang="en-US" dirty="0" err="1"/>
              <a:t>Exh</a:t>
            </a:r>
            <a:r>
              <a:rPr lang="en-US" dirty="0"/>
              <a:t>. E</a:t>
            </a:r>
          </a:p>
        </p:txBody>
      </p:sp>
      <p:sp>
        <p:nvSpPr>
          <p:cNvPr id="3" name="Text Placeholder 2">
            <a:extLst>
              <a:ext uri="{FF2B5EF4-FFF2-40B4-BE49-F238E27FC236}">
                <a16:creationId xmlns:a16="http://schemas.microsoft.com/office/drawing/2014/main" id="{B5B0A7FA-A70A-4E97-AF6A-EAB227C63DC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858651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E5445C6-DD42-4979-86FF-03730E8C6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4" y="321733"/>
            <a:ext cx="11573488"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A27C644-4F54-49B7-9BAF-32BE9BAC6ED4}"/>
              </a:ext>
            </a:extLst>
          </p:cNvPr>
          <p:cNvSpPr>
            <a:spLocks noGrp="1"/>
          </p:cNvSpPr>
          <p:nvPr>
            <p:ph type="title"/>
          </p:nvPr>
        </p:nvSpPr>
        <p:spPr>
          <a:xfrm>
            <a:off x="1524000" y="1122362"/>
            <a:ext cx="9144000" cy="2840037"/>
          </a:xfrm>
        </p:spPr>
        <p:txBody>
          <a:bodyPr vert="horz" lIns="91440" tIns="45720" rIns="91440" bIns="45720" rtlCol="0" anchor="b">
            <a:normAutofit/>
          </a:bodyPr>
          <a:lstStyle/>
          <a:p>
            <a:pPr algn="ctr"/>
            <a:r>
              <a:rPr lang="en-US" sz="3600" kern="1200">
                <a:solidFill>
                  <a:schemeClr val="tx1"/>
                </a:solidFill>
                <a:latin typeface="+mj-lt"/>
                <a:ea typeface="+mj-ea"/>
                <a:cs typeface="+mj-cs"/>
              </a:rPr>
              <a:t>White Earth Reservation Business Committee (RBC) Guidelines for the Expenditure and provision of Tribal Funds &amp; Services for the Membership of the White Earth Nation</a:t>
            </a:r>
          </a:p>
        </p:txBody>
      </p:sp>
      <p:cxnSp>
        <p:nvCxnSpPr>
          <p:cNvPr id="25" name="Straight Connector 24">
            <a:extLst>
              <a:ext uri="{FF2B5EF4-FFF2-40B4-BE49-F238E27FC236}">
                <a16:creationId xmlns:a16="http://schemas.microsoft.com/office/drawing/2014/main" id="{45000665-DFC7-417E-8FD7-516A0F15C9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4109417"/>
            <a:ext cx="27432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777947"/>
      </p:ext>
    </p:extLst>
  </p:cSld>
  <p:clrMapOvr>
    <a:overrideClrMapping bg1="dk1" tx1="lt1" bg2="dk2" tx2="lt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32867C0-36E2-435B-AD95-020D2EEB63C1}"/>
              </a:ext>
            </a:extLst>
          </p:cNvPr>
          <p:cNvSpPr>
            <a:spLocks noGrp="1"/>
          </p:cNvSpPr>
          <p:nvPr>
            <p:ph type="title"/>
          </p:nvPr>
        </p:nvSpPr>
        <p:spPr>
          <a:xfrm>
            <a:off x="863029" y="1012004"/>
            <a:ext cx="3416158" cy="4795408"/>
          </a:xfrm>
        </p:spPr>
        <p:txBody>
          <a:bodyPr>
            <a:normAutofit/>
          </a:bodyPr>
          <a:lstStyle/>
          <a:p>
            <a:r>
              <a:rPr lang="en-US">
                <a:solidFill>
                  <a:srgbClr val="FFFFFF"/>
                </a:solidFill>
              </a:rPr>
              <a:t>Work completed that was not in compliance with White Earth RBC Continued:</a:t>
            </a:r>
          </a:p>
        </p:txBody>
      </p:sp>
      <p:graphicFrame>
        <p:nvGraphicFramePr>
          <p:cNvPr id="5" name="Content Placeholder 2">
            <a:extLst>
              <a:ext uri="{FF2B5EF4-FFF2-40B4-BE49-F238E27FC236}">
                <a16:creationId xmlns:a16="http://schemas.microsoft.com/office/drawing/2014/main" id="{1F19A951-85AA-424B-946E-A978EE6D2177}"/>
              </a:ext>
            </a:extLst>
          </p:cNvPr>
          <p:cNvGraphicFramePr>
            <a:graphicFrameLocks noGrp="1"/>
          </p:cNvGraphicFramePr>
          <p:nvPr>
            <p:ph idx="1"/>
            <p:extLst>
              <p:ext uri="{D42A27DB-BD31-4B8C-83A1-F6EECF244321}">
                <p14:modId xmlns:p14="http://schemas.microsoft.com/office/powerpoint/2010/main" val="3572150775"/>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805271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3E5445C6-DD42-4979-86FF-03730E8C6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4" y="321733"/>
            <a:ext cx="11573488"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7D913DB-F813-4EAB-B988-1A7147601DF9}"/>
              </a:ext>
            </a:extLst>
          </p:cNvPr>
          <p:cNvSpPr>
            <a:spLocks noGrp="1"/>
          </p:cNvSpPr>
          <p:nvPr>
            <p:ph type="ctrTitle"/>
          </p:nvPr>
        </p:nvSpPr>
        <p:spPr>
          <a:xfrm>
            <a:off x="1524000" y="1122362"/>
            <a:ext cx="9144000" cy="2840037"/>
          </a:xfrm>
        </p:spPr>
        <p:txBody>
          <a:bodyPr>
            <a:normAutofit/>
          </a:bodyPr>
          <a:lstStyle/>
          <a:p>
            <a:r>
              <a:rPr lang="en-US" sz="5800"/>
              <a:t>OGP Administration Recommendation</a:t>
            </a:r>
          </a:p>
        </p:txBody>
      </p:sp>
      <p:cxnSp>
        <p:nvCxnSpPr>
          <p:cNvPr id="20" name="Straight Connector 19">
            <a:extLst>
              <a:ext uri="{FF2B5EF4-FFF2-40B4-BE49-F238E27FC236}">
                <a16:creationId xmlns:a16="http://schemas.microsoft.com/office/drawing/2014/main" id="{45000665-DFC7-417E-8FD7-516A0F15C9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4109417"/>
            <a:ext cx="27432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5412821"/>
      </p:ext>
    </p:extLst>
  </p:cSld>
  <p:clrMapOvr>
    <a:overrideClrMapping bg1="dk1" tx1="lt1" bg2="dk2" tx2="lt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1" name="Freeform: Shape 7">
            <a:extLst>
              <a:ext uri="{FF2B5EF4-FFF2-40B4-BE49-F238E27FC236}">
                <a16:creationId xmlns:a16="http://schemas.microsoft.com/office/drawing/2014/main" id="{48A740BC-A0AA-45E0-B899-2AE9C6FE1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13121" y="-2"/>
            <a:ext cx="6278879" cy="6858002"/>
          </a:xfrm>
          <a:custGeom>
            <a:avLst/>
            <a:gdLst>
              <a:gd name="connsiteX0" fmla="*/ 45572 w 6278879"/>
              <a:gd name="connsiteY0" fmla="*/ 0 h 6858002"/>
              <a:gd name="connsiteX1" fmla="*/ 6278879 w 6278879"/>
              <a:gd name="connsiteY1" fmla="*/ 0 h 6858002"/>
              <a:gd name="connsiteX2" fmla="*/ 6278879 w 6278879"/>
              <a:gd name="connsiteY2" fmla="*/ 6858002 h 6858002"/>
              <a:gd name="connsiteX3" fmla="*/ 3292308 w 6278879"/>
              <a:gd name="connsiteY3" fmla="*/ 6858002 h 6858002"/>
              <a:gd name="connsiteX4" fmla="*/ 3181526 w 6278879"/>
              <a:gd name="connsiteY4" fmla="*/ 6786982 h 6858002"/>
              <a:gd name="connsiteX5" fmla="*/ 0 w 6278879"/>
              <a:gd name="connsiteY5" fmla="*/ 803254 h 6858002"/>
              <a:gd name="connsiteX6" fmla="*/ 37255 w 6278879"/>
              <a:gd name="connsiteY6" fmla="*/ 65447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78879" h="6858002">
                <a:moveTo>
                  <a:pt x="45572" y="0"/>
                </a:moveTo>
                <a:lnTo>
                  <a:pt x="6278879" y="0"/>
                </a:lnTo>
                <a:lnTo>
                  <a:pt x="6278879" y="6858002"/>
                </a:lnTo>
                <a:lnTo>
                  <a:pt x="3292308" y="6858002"/>
                </a:lnTo>
                <a:lnTo>
                  <a:pt x="3181526" y="6786982"/>
                </a:lnTo>
                <a:cubicBezTo>
                  <a:pt x="1262021" y="5490191"/>
                  <a:pt x="0" y="3294103"/>
                  <a:pt x="0" y="803254"/>
                </a:cubicBezTo>
                <a:cubicBezTo>
                  <a:pt x="0" y="554169"/>
                  <a:pt x="12620" y="308032"/>
                  <a:pt x="37255" y="65447"/>
                </a:cubicBez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523881B-0DA1-4BF1-98B4-5CAF9BBD8D30}"/>
              </a:ext>
            </a:extLst>
          </p:cNvPr>
          <p:cNvSpPr>
            <a:spLocks noGrp="1"/>
          </p:cNvSpPr>
          <p:nvPr>
            <p:ph type="title"/>
          </p:nvPr>
        </p:nvSpPr>
        <p:spPr>
          <a:xfrm>
            <a:off x="655320" y="365125"/>
            <a:ext cx="9013052" cy="1623312"/>
          </a:xfrm>
        </p:spPr>
        <p:txBody>
          <a:bodyPr anchor="b">
            <a:normAutofit/>
          </a:bodyPr>
          <a:lstStyle/>
          <a:p>
            <a:r>
              <a:rPr lang="en-US" sz="4000"/>
              <a:t>OGP administration recommendation </a:t>
            </a:r>
          </a:p>
        </p:txBody>
      </p:sp>
      <p:cxnSp>
        <p:nvCxnSpPr>
          <p:cNvPr id="10" name="Straight Arrow Connector 9">
            <a:extLst>
              <a:ext uri="{FF2B5EF4-FFF2-40B4-BE49-F238E27FC236}">
                <a16:creationId xmlns:a16="http://schemas.microsoft.com/office/drawing/2014/main" id="{B874EF51-C858-4BB9-97C3-D17755787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3661" y="2316480"/>
            <a:ext cx="82296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B6172FA-D687-4107-8945-12CDEE3132B4}"/>
              </a:ext>
            </a:extLst>
          </p:cNvPr>
          <p:cNvSpPr>
            <a:spLocks noGrp="1"/>
          </p:cNvSpPr>
          <p:nvPr>
            <p:ph idx="1"/>
          </p:nvPr>
        </p:nvSpPr>
        <p:spPr>
          <a:xfrm>
            <a:off x="655320" y="2644518"/>
            <a:ext cx="9013052" cy="3327251"/>
          </a:xfrm>
        </p:spPr>
        <p:txBody>
          <a:bodyPr>
            <a:normAutofit/>
          </a:bodyPr>
          <a:lstStyle/>
          <a:p>
            <a:r>
              <a:rPr lang="en-US" sz="2000"/>
              <a:t>$42,274.00 of the $49,193.00 was the amount identified for labor, equipment usage and materials that had not been reported nor reimbursed to the BIA Roads fun on the above five projects. </a:t>
            </a:r>
          </a:p>
          <a:p>
            <a:r>
              <a:rPr lang="en-US" sz="2000"/>
              <a:t>Prior the BIA adjustment was made for $18,335.32 and the </a:t>
            </a:r>
            <a:r>
              <a:rPr lang="en-US" sz="2000" b="1"/>
              <a:t>reported</a:t>
            </a:r>
            <a:r>
              <a:rPr lang="en-US" sz="2000"/>
              <a:t> labor and equipment cost was made for $45,019.06.</a:t>
            </a:r>
          </a:p>
          <a:p>
            <a:r>
              <a:rPr lang="en-US" sz="2000"/>
              <a:t>We recommend that the adjustment and the transfer of unreported costs of the driveway projects be $49,193.00</a:t>
            </a:r>
          </a:p>
          <a:p>
            <a:pPr marL="0" indent="0">
              <a:buNone/>
            </a:pPr>
            <a:endParaRPr lang="en-US" sz="2000"/>
          </a:p>
        </p:txBody>
      </p:sp>
    </p:spTree>
    <p:extLst>
      <p:ext uri="{BB962C8B-B14F-4D97-AF65-F5344CB8AC3E}">
        <p14:creationId xmlns:p14="http://schemas.microsoft.com/office/powerpoint/2010/main" val="3865821344"/>
      </p:ext>
    </p:extLst>
  </p:cSld>
  <p:clrMapOvr>
    <a:overrideClrMapping bg1="dk1" tx1="lt1" bg2="dk2" tx2="lt2" accent1="accent1" accent2="accent2" accent3="accent3" accent4="accent4" accent5="accent5" accent6="accent6" hlink="hlink" folHlink="folHlink"/>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89863-E26A-4F17-82CB-7A79E1DDA5AC}"/>
              </a:ext>
            </a:extLst>
          </p:cNvPr>
          <p:cNvSpPr>
            <a:spLocks noGrp="1"/>
          </p:cNvSpPr>
          <p:nvPr>
            <p:ph type="title"/>
          </p:nvPr>
        </p:nvSpPr>
        <p:spPr/>
        <p:txBody>
          <a:bodyPr/>
          <a:lstStyle/>
          <a:p>
            <a:r>
              <a:rPr lang="en-US" dirty="0" err="1"/>
              <a:t>Exh</a:t>
            </a:r>
            <a:r>
              <a:rPr lang="en-US" dirty="0"/>
              <a:t>. L </a:t>
            </a:r>
          </a:p>
        </p:txBody>
      </p:sp>
    </p:spTree>
    <p:extLst>
      <p:ext uri="{BB962C8B-B14F-4D97-AF65-F5344CB8AC3E}">
        <p14:creationId xmlns:p14="http://schemas.microsoft.com/office/powerpoint/2010/main" val="4382278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8A740BC-A0AA-45E0-B899-2AE9C6FE1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13121" y="-2"/>
            <a:ext cx="6278879" cy="6858002"/>
          </a:xfrm>
          <a:custGeom>
            <a:avLst/>
            <a:gdLst>
              <a:gd name="connsiteX0" fmla="*/ 45572 w 6278879"/>
              <a:gd name="connsiteY0" fmla="*/ 0 h 6858002"/>
              <a:gd name="connsiteX1" fmla="*/ 6278879 w 6278879"/>
              <a:gd name="connsiteY1" fmla="*/ 0 h 6858002"/>
              <a:gd name="connsiteX2" fmla="*/ 6278879 w 6278879"/>
              <a:gd name="connsiteY2" fmla="*/ 6858002 h 6858002"/>
              <a:gd name="connsiteX3" fmla="*/ 3292308 w 6278879"/>
              <a:gd name="connsiteY3" fmla="*/ 6858002 h 6858002"/>
              <a:gd name="connsiteX4" fmla="*/ 3181526 w 6278879"/>
              <a:gd name="connsiteY4" fmla="*/ 6786982 h 6858002"/>
              <a:gd name="connsiteX5" fmla="*/ 0 w 6278879"/>
              <a:gd name="connsiteY5" fmla="*/ 803254 h 6858002"/>
              <a:gd name="connsiteX6" fmla="*/ 37255 w 6278879"/>
              <a:gd name="connsiteY6" fmla="*/ 65447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78879" h="6858002">
                <a:moveTo>
                  <a:pt x="45572" y="0"/>
                </a:moveTo>
                <a:lnTo>
                  <a:pt x="6278879" y="0"/>
                </a:lnTo>
                <a:lnTo>
                  <a:pt x="6278879" y="6858002"/>
                </a:lnTo>
                <a:lnTo>
                  <a:pt x="3292308" y="6858002"/>
                </a:lnTo>
                <a:lnTo>
                  <a:pt x="3181526" y="6786982"/>
                </a:lnTo>
                <a:cubicBezTo>
                  <a:pt x="1262021" y="5490191"/>
                  <a:pt x="0" y="3294103"/>
                  <a:pt x="0" y="803254"/>
                </a:cubicBezTo>
                <a:cubicBezTo>
                  <a:pt x="0" y="554169"/>
                  <a:pt x="12620" y="308032"/>
                  <a:pt x="37255" y="65447"/>
                </a:cubicBez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itle 2">
            <a:extLst>
              <a:ext uri="{FF2B5EF4-FFF2-40B4-BE49-F238E27FC236}">
                <a16:creationId xmlns:a16="http://schemas.microsoft.com/office/drawing/2014/main" id="{46B3393D-2BC9-4934-890D-80C31315AECA}"/>
              </a:ext>
            </a:extLst>
          </p:cNvPr>
          <p:cNvSpPr>
            <a:spLocks noGrp="1"/>
          </p:cNvSpPr>
          <p:nvPr>
            <p:ph type="title"/>
          </p:nvPr>
        </p:nvSpPr>
        <p:spPr>
          <a:xfrm>
            <a:off x="655320" y="365125"/>
            <a:ext cx="9013052" cy="1623312"/>
          </a:xfrm>
        </p:spPr>
        <p:txBody>
          <a:bodyPr anchor="b">
            <a:normAutofit/>
          </a:bodyPr>
          <a:lstStyle/>
          <a:p>
            <a:r>
              <a:rPr lang="en-US" sz="4000"/>
              <a:t>OGP administration recommendation </a:t>
            </a:r>
          </a:p>
        </p:txBody>
      </p:sp>
      <p:cxnSp>
        <p:nvCxnSpPr>
          <p:cNvPr id="11" name="Straight Arrow Connector 10">
            <a:extLst>
              <a:ext uri="{FF2B5EF4-FFF2-40B4-BE49-F238E27FC236}">
                <a16:creationId xmlns:a16="http://schemas.microsoft.com/office/drawing/2014/main" id="{B874EF51-C858-4BB9-97C3-D17755787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3661" y="2316480"/>
            <a:ext cx="82296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043F7B6D-B82D-484D-89FA-FF80B1459EC9}"/>
              </a:ext>
            </a:extLst>
          </p:cNvPr>
          <p:cNvSpPr>
            <a:spLocks noGrp="1"/>
          </p:cNvSpPr>
          <p:nvPr>
            <p:ph idx="1"/>
          </p:nvPr>
        </p:nvSpPr>
        <p:spPr>
          <a:xfrm>
            <a:off x="655320" y="2644518"/>
            <a:ext cx="9013052" cy="3327251"/>
          </a:xfrm>
        </p:spPr>
        <p:txBody>
          <a:bodyPr>
            <a:normAutofit/>
          </a:bodyPr>
          <a:lstStyle/>
          <a:p>
            <a:r>
              <a:rPr lang="en-US" sz="2000"/>
              <a:t>A decision will need to be made by the RBC on whether to collect the $49,193.00 along with any other projects where payment had not been billed or paid as directed in the driveway program. </a:t>
            </a:r>
          </a:p>
          <a:p>
            <a:r>
              <a:rPr lang="en-US" sz="2000"/>
              <a:t>It may be very difficult to collect these funds because time has past, at a minimum we recommend that the amounts not collected be turned over to insurance. </a:t>
            </a:r>
          </a:p>
        </p:txBody>
      </p:sp>
    </p:spTree>
    <p:extLst>
      <p:ext uri="{BB962C8B-B14F-4D97-AF65-F5344CB8AC3E}">
        <p14:creationId xmlns:p14="http://schemas.microsoft.com/office/powerpoint/2010/main" val="2546440693"/>
      </p:ext>
    </p:extLst>
  </p:cSld>
  <p:clrMapOvr>
    <a:overrideClrMapping bg1="dk1" tx1="lt1" bg2="dk2" tx2="lt2" accent1="accent1" accent2="accent2" accent3="accent3" accent4="accent4" accent5="accent5" accent6="accent6" hlink="hlink" folHlink="folHlink"/>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E5445C6-DD42-4979-86FF-03730E8C6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4" y="321733"/>
            <a:ext cx="11573488"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A7E5BC-5EA7-4BA4-8274-4729563582AF}"/>
              </a:ext>
            </a:extLst>
          </p:cNvPr>
          <p:cNvSpPr>
            <a:spLocks noGrp="1"/>
          </p:cNvSpPr>
          <p:nvPr>
            <p:ph type="ctrTitle"/>
          </p:nvPr>
        </p:nvSpPr>
        <p:spPr>
          <a:xfrm>
            <a:off x="1524000" y="1122362"/>
            <a:ext cx="9144000" cy="2840037"/>
          </a:xfrm>
        </p:spPr>
        <p:txBody>
          <a:bodyPr>
            <a:normAutofit/>
          </a:bodyPr>
          <a:lstStyle/>
          <a:p>
            <a:r>
              <a:rPr lang="en-US" sz="5800"/>
              <a:t>White Earth Reservation Tribal Council special meeting minutes:</a:t>
            </a:r>
          </a:p>
        </p:txBody>
      </p:sp>
      <p:cxnSp>
        <p:nvCxnSpPr>
          <p:cNvPr id="18" name="Straight Connector 17">
            <a:extLst>
              <a:ext uri="{FF2B5EF4-FFF2-40B4-BE49-F238E27FC236}">
                <a16:creationId xmlns:a16="http://schemas.microsoft.com/office/drawing/2014/main" id="{45000665-DFC7-417E-8FD7-516A0F15C9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4109417"/>
            <a:ext cx="27432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2916019"/>
      </p:ext>
    </p:extLst>
  </p:cSld>
  <p:clrMapOvr>
    <a:overrideClrMapping bg1="dk1" tx1="lt1" bg2="dk2" tx2="lt2" accent1="accent1" accent2="accent2" accent3="accent3" accent4="accent4" accent5="accent5" accent6="accent6" hlink="hlink" folHlink="folHlink"/>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A4F209C-C20E-4FA7-B241-1EF4F8D193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6906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E4564234-45B0-4ED8-A9E2-199C00173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12192000" cy="51663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5843664-9CC1-4BBF-99F8-32A6059FA882}"/>
              </a:ext>
            </a:extLst>
          </p:cNvPr>
          <p:cNvSpPr>
            <a:spLocks noGrp="1"/>
          </p:cNvSpPr>
          <p:nvPr>
            <p:ph type="title"/>
          </p:nvPr>
        </p:nvSpPr>
        <p:spPr>
          <a:xfrm>
            <a:off x="838200" y="365125"/>
            <a:ext cx="10515600" cy="1325563"/>
          </a:xfrm>
        </p:spPr>
        <p:txBody>
          <a:bodyPr>
            <a:normAutofit/>
          </a:bodyPr>
          <a:lstStyle/>
          <a:p>
            <a:r>
              <a:rPr lang="en-US">
                <a:solidFill>
                  <a:schemeClr val="bg1">
                    <a:lumMod val="95000"/>
                    <a:lumOff val="5000"/>
                  </a:schemeClr>
                </a:solidFill>
              </a:rPr>
              <a:t>W.E Reservation Tribal Council Special Minutes:</a:t>
            </a:r>
          </a:p>
        </p:txBody>
      </p:sp>
      <p:sp>
        <p:nvSpPr>
          <p:cNvPr id="3" name="Content Placeholder 2">
            <a:extLst>
              <a:ext uri="{FF2B5EF4-FFF2-40B4-BE49-F238E27FC236}">
                <a16:creationId xmlns:a16="http://schemas.microsoft.com/office/drawing/2014/main" id="{9BAE8804-0031-4278-9E32-7C985A590BFE}"/>
              </a:ext>
            </a:extLst>
          </p:cNvPr>
          <p:cNvSpPr>
            <a:spLocks noGrp="1"/>
          </p:cNvSpPr>
          <p:nvPr>
            <p:ph idx="1"/>
          </p:nvPr>
        </p:nvSpPr>
        <p:spPr>
          <a:xfrm>
            <a:off x="838200" y="2015406"/>
            <a:ext cx="10515600" cy="4065986"/>
          </a:xfrm>
        </p:spPr>
        <p:txBody>
          <a:bodyPr anchor="ctr">
            <a:normAutofit/>
          </a:bodyPr>
          <a:lstStyle/>
          <a:p>
            <a:r>
              <a:rPr lang="en-US" sz="2000"/>
              <a:t>October 31, 2016:</a:t>
            </a:r>
          </a:p>
          <a:p>
            <a:r>
              <a:rPr lang="en-US" sz="2000"/>
              <a:t> Roads needed to be added to the IRR Inventory for work or maintenance to be allowed. </a:t>
            </a:r>
          </a:p>
          <a:p>
            <a:r>
              <a:rPr lang="en-US" sz="2000"/>
              <a:t>Permanent residency needs to be added. </a:t>
            </a:r>
          </a:p>
          <a:p>
            <a:r>
              <a:rPr lang="en-US" sz="2000"/>
              <a:t>Funding that needs to be set aside for driveway construction can be split between districts and/or spit evenly. </a:t>
            </a:r>
          </a:p>
          <a:p>
            <a:r>
              <a:rPr lang="en-US" sz="2000"/>
              <a:t>Modification and/or information needed for new construction list, elder list and repair, maintenance list and list of applicants. </a:t>
            </a:r>
          </a:p>
          <a:p>
            <a:r>
              <a:rPr lang="en-US" sz="2000"/>
              <a:t>Motion carried 3 for and 0 against. </a:t>
            </a:r>
          </a:p>
          <a:p>
            <a:endParaRPr lang="en-US" sz="2000"/>
          </a:p>
          <a:p>
            <a:endParaRPr lang="en-US" sz="2000"/>
          </a:p>
          <a:p>
            <a:endParaRPr lang="en-US" sz="2000"/>
          </a:p>
          <a:p>
            <a:endParaRPr lang="en-US" sz="2000"/>
          </a:p>
        </p:txBody>
      </p:sp>
    </p:spTree>
    <p:extLst>
      <p:ext uri="{BB962C8B-B14F-4D97-AF65-F5344CB8AC3E}">
        <p14:creationId xmlns:p14="http://schemas.microsoft.com/office/powerpoint/2010/main" val="1244747773"/>
      </p:ext>
    </p:extLst>
  </p:cSld>
  <p:clrMapOvr>
    <a:overrideClrMapping bg1="dk1" tx1="lt1" bg2="dk2" tx2="lt2" accent1="accent1" accent2="accent2" accent3="accent3" accent4="accent4" accent5="accent5" accent6="accent6" hlink="hlink" folHlink="folHlink"/>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A4F209C-C20E-4FA7-B241-1EF4F8D193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6906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E4564234-45B0-4ED8-A9E2-199C00173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12192000" cy="51663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DED801-6A94-44A4-8173-D315CAA5BA26}"/>
              </a:ext>
            </a:extLst>
          </p:cNvPr>
          <p:cNvSpPr>
            <a:spLocks noGrp="1"/>
          </p:cNvSpPr>
          <p:nvPr>
            <p:ph type="title"/>
          </p:nvPr>
        </p:nvSpPr>
        <p:spPr>
          <a:xfrm>
            <a:off x="838200" y="365125"/>
            <a:ext cx="10515600" cy="1325563"/>
          </a:xfrm>
        </p:spPr>
        <p:txBody>
          <a:bodyPr>
            <a:normAutofit/>
          </a:bodyPr>
          <a:lstStyle/>
          <a:p>
            <a:r>
              <a:rPr lang="en-US">
                <a:solidFill>
                  <a:schemeClr val="bg1">
                    <a:lumMod val="95000"/>
                    <a:lumOff val="5000"/>
                  </a:schemeClr>
                </a:solidFill>
              </a:rPr>
              <a:t>W.E Reservation Tribal Council Special Minutes:</a:t>
            </a:r>
          </a:p>
        </p:txBody>
      </p:sp>
      <p:sp>
        <p:nvSpPr>
          <p:cNvPr id="3" name="Content Placeholder 2">
            <a:extLst>
              <a:ext uri="{FF2B5EF4-FFF2-40B4-BE49-F238E27FC236}">
                <a16:creationId xmlns:a16="http://schemas.microsoft.com/office/drawing/2014/main" id="{8AF41FE9-DC7C-4983-AC5F-D33994F325EA}"/>
              </a:ext>
            </a:extLst>
          </p:cNvPr>
          <p:cNvSpPr>
            <a:spLocks noGrp="1"/>
          </p:cNvSpPr>
          <p:nvPr>
            <p:ph idx="1"/>
          </p:nvPr>
        </p:nvSpPr>
        <p:spPr>
          <a:xfrm>
            <a:off x="838200" y="2015406"/>
            <a:ext cx="10515600" cy="4065986"/>
          </a:xfrm>
        </p:spPr>
        <p:txBody>
          <a:bodyPr anchor="ctr">
            <a:normAutofit/>
          </a:bodyPr>
          <a:lstStyle/>
          <a:p>
            <a:r>
              <a:rPr lang="en-US" sz="2000"/>
              <a:t>November 6, 2017: </a:t>
            </a:r>
          </a:p>
          <a:p>
            <a:r>
              <a:rPr lang="en-US" sz="2000"/>
              <a:t>Budget was approved, funding code needed. </a:t>
            </a:r>
          </a:p>
          <a:p>
            <a:r>
              <a:rPr lang="en-US" sz="2000"/>
              <a:t>Consensus was to move forward with he sliding hill &amp; Naythwaush community park. </a:t>
            </a:r>
          </a:p>
          <a:p>
            <a:r>
              <a:rPr lang="en-US" sz="2000"/>
              <a:t>Warming house questioned, but depended on how much was expended on driveways last year &amp; this year as well as man hours spent. </a:t>
            </a:r>
          </a:p>
          <a:p>
            <a:r>
              <a:rPr lang="en-US" sz="2000"/>
              <a:t>Crushed class 5 issue was raised, along with spend down on driveways and set backs on driveways. </a:t>
            </a:r>
          </a:p>
          <a:p>
            <a:r>
              <a:rPr lang="en-US" sz="2000"/>
              <a:t>Updated inventory list was requested.  </a:t>
            </a:r>
          </a:p>
          <a:p>
            <a:endParaRPr lang="en-US" sz="2000"/>
          </a:p>
        </p:txBody>
      </p:sp>
    </p:spTree>
    <p:extLst>
      <p:ext uri="{BB962C8B-B14F-4D97-AF65-F5344CB8AC3E}">
        <p14:creationId xmlns:p14="http://schemas.microsoft.com/office/powerpoint/2010/main" val="4103223185"/>
      </p:ext>
    </p:extLst>
  </p:cSld>
  <p:clrMapOvr>
    <a:overrideClrMapping bg1="dk1" tx1="lt1" bg2="dk2" tx2="lt2" accent1="accent1" accent2="accent2" accent3="accent3" accent4="accent4" accent5="accent5" accent6="accent6" hlink="hlink" folHlink="folHlink"/>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A4F209C-C20E-4FA7-B241-1EF4F8D193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6906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E4564234-45B0-4ED8-A9E2-199C00173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12192000" cy="51663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7A434D-743D-489D-83FA-A36CD753E93E}"/>
              </a:ext>
            </a:extLst>
          </p:cNvPr>
          <p:cNvSpPr>
            <a:spLocks noGrp="1"/>
          </p:cNvSpPr>
          <p:nvPr>
            <p:ph type="title"/>
          </p:nvPr>
        </p:nvSpPr>
        <p:spPr>
          <a:xfrm>
            <a:off x="838200" y="365125"/>
            <a:ext cx="10515600" cy="1325563"/>
          </a:xfrm>
        </p:spPr>
        <p:txBody>
          <a:bodyPr>
            <a:normAutofit/>
          </a:bodyPr>
          <a:lstStyle/>
          <a:p>
            <a:r>
              <a:rPr lang="en-US">
                <a:solidFill>
                  <a:schemeClr val="bg1">
                    <a:lumMod val="95000"/>
                    <a:lumOff val="5000"/>
                  </a:schemeClr>
                </a:solidFill>
              </a:rPr>
              <a:t>W.E Reservation Tribal Council Special Minutes:</a:t>
            </a:r>
          </a:p>
        </p:txBody>
      </p:sp>
      <p:sp>
        <p:nvSpPr>
          <p:cNvPr id="3" name="Content Placeholder 2">
            <a:extLst>
              <a:ext uri="{FF2B5EF4-FFF2-40B4-BE49-F238E27FC236}">
                <a16:creationId xmlns:a16="http://schemas.microsoft.com/office/drawing/2014/main" id="{4D73111F-C4B2-4578-9354-0341A5FB4AC9}"/>
              </a:ext>
            </a:extLst>
          </p:cNvPr>
          <p:cNvSpPr>
            <a:spLocks noGrp="1"/>
          </p:cNvSpPr>
          <p:nvPr>
            <p:ph idx="1"/>
          </p:nvPr>
        </p:nvSpPr>
        <p:spPr>
          <a:xfrm>
            <a:off x="838200" y="2015406"/>
            <a:ext cx="10515600" cy="4065986"/>
          </a:xfrm>
        </p:spPr>
        <p:txBody>
          <a:bodyPr anchor="ctr">
            <a:normAutofit/>
          </a:bodyPr>
          <a:lstStyle/>
          <a:p>
            <a:r>
              <a:rPr lang="en-US" sz="2000"/>
              <a:t>December 11, 2017:</a:t>
            </a:r>
          </a:p>
          <a:p>
            <a:r>
              <a:rPr lang="en-US" sz="2000"/>
              <a:t>Punky requested that Umsy’s daughter’s be included.</a:t>
            </a:r>
          </a:p>
          <a:p>
            <a:r>
              <a:rPr lang="en-US" sz="2000"/>
              <a:t>Terry suggested a vote &amp; asked for a roll call. </a:t>
            </a:r>
          </a:p>
          <a:p>
            <a:r>
              <a:rPr lang="en-US" sz="2000"/>
              <a:t>Tara voiced concern over the 45 days to prepare for defense that were initiated by the Chairman. </a:t>
            </a:r>
          </a:p>
          <a:p>
            <a:r>
              <a:rPr lang="en-US" sz="2000"/>
              <a:t>Punky stated driveways are nothing, embezzlement is something else.  </a:t>
            </a:r>
          </a:p>
        </p:txBody>
      </p:sp>
    </p:spTree>
    <p:extLst>
      <p:ext uri="{BB962C8B-B14F-4D97-AF65-F5344CB8AC3E}">
        <p14:creationId xmlns:p14="http://schemas.microsoft.com/office/powerpoint/2010/main" val="946001875"/>
      </p:ext>
    </p:extLst>
  </p:cSld>
  <p:clrMapOvr>
    <a:overrideClrMapping bg1="dk1" tx1="lt1" bg2="dk2" tx2="lt2" accent1="accent1" accent2="accent2" accent3="accent3" accent4="accent4" accent5="accent5" accent6="accent6" hlink="hlink" folHlink="folHlink"/>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3E5445C6-DD42-4979-86FF-03730E8C6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4" y="321733"/>
            <a:ext cx="11573488"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83DBFEC7-FD4B-4A8D-9C76-92FE2F5AF8AB}"/>
              </a:ext>
            </a:extLst>
          </p:cNvPr>
          <p:cNvSpPr>
            <a:spLocks noGrp="1"/>
          </p:cNvSpPr>
          <p:nvPr>
            <p:ph type="ctrTitle"/>
          </p:nvPr>
        </p:nvSpPr>
        <p:spPr>
          <a:xfrm>
            <a:off x="1524000" y="1122362"/>
            <a:ext cx="9144000" cy="2840037"/>
          </a:xfrm>
        </p:spPr>
        <p:txBody>
          <a:bodyPr>
            <a:normAutofit/>
          </a:bodyPr>
          <a:lstStyle/>
          <a:p>
            <a:r>
              <a:rPr lang="en-US" sz="5800"/>
              <a:t>RBC Micro Loans</a:t>
            </a:r>
          </a:p>
        </p:txBody>
      </p:sp>
      <p:cxnSp>
        <p:nvCxnSpPr>
          <p:cNvPr id="20" name="Straight Connector 19">
            <a:extLst>
              <a:ext uri="{FF2B5EF4-FFF2-40B4-BE49-F238E27FC236}">
                <a16:creationId xmlns:a16="http://schemas.microsoft.com/office/drawing/2014/main" id="{45000665-DFC7-417E-8FD7-516A0F15C9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4109417"/>
            <a:ext cx="27432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8899817"/>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2F0AFF6-FFE5-485A-AF15-2DBFA126C22E}"/>
              </a:ext>
            </a:extLst>
          </p:cNvPr>
          <p:cNvSpPr>
            <a:spLocks noGrp="1"/>
          </p:cNvSpPr>
          <p:nvPr>
            <p:ph type="title"/>
          </p:nvPr>
        </p:nvSpPr>
        <p:spPr>
          <a:xfrm>
            <a:off x="838200" y="365125"/>
            <a:ext cx="10515600" cy="1325563"/>
          </a:xfrm>
        </p:spPr>
        <p:txBody>
          <a:bodyPr>
            <a:normAutofit/>
          </a:bodyPr>
          <a:lstStyle/>
          <a:p>
            <a:r>
              <a:rPr lang="en-US" dirty="0"/>
              <a:t>Mission of the White Earth RBC:</a:t>
            </a:r>
          </a:p>
        </p:txBody>
      </p:sp>
      <p:graphicFrame>
        <p:nvGraphicFramePr>
          <p:cNvPr id="18" name="Subtitle 2">
            <a:extLst>
              <a:ext uri="{FF2B5EF4-FFF2-40B4-BE49-F238E27FC236}">
                <a16:creationId xmlns:a16="http://schemas.microsoft.com/office/drawing/2014/main" id="{7EB1CC8D-7B1E-4CCD-9269-E594AFA113F5}"/>
              </a:ext>
            </a:extLst>
          </p:cNvPr>
          <p:cNvGraphicFramePr>
            <a:graphicFrameLocks noGrp="1"/>
          </p:cNvGraphicFramePr>
          <p:nvPr>
            <p:ph idx="1"/>
            <p:extLst>
              <p:ext uri="{D42A27DB-BD31-4B8C-83A1-F6EECF244321}">
                <p14:modId xmlns:p14="http://schemas.microsoft.com/office/powerpoint/2010/main" val="81545729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2450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B336162-B533-4EFE-8BB3-8EBB4A5E32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314384" cy="6858000"/>
          </a:xfrm>
          <a:prstGeom prst="rect">
            <a:avLst/>
          </a:pr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B66C92-5CB2-44B1-AAE4-4D39E0BC9FC4}"/>
              </a:ext>
            </a:extLst>
          </p:cNvPr>
          <p:cNvSpPr>
            <a:spLocks noGrp="1"/>
          </p:cNvSpPr>
          <p:nvPr>
            <p:ph type="title"/>
          </p:nvPr>
        </p:nvSpPr>
        <p:spPr>
          <a:xfrm>
            <a:off x="829781" y="2745736"/>
            <a:ext cx="3698803" cy="1366528"/>
          </a:xfrm>
          <a:solidFill>
            <a:srgbClr val="FFFFFF"/>
          </a:solidFill>
          <a:ln w="25400" cap="sq">
            <a:solidFill>
              <a:srgbClr val="404040"/>
            </a:solidFill>
            <a:miter lim="800000"/>
          </a:ln>
        </p:spPr>
        <p:txBody>
          <a:bodyPr>
            <a:normAutofit/>
          </a:bodyPr>
          <a:lstStyle/>
          <a:p>
            <a:pPr algn="ctr"/>
            <a:r>
              <a:rPr lang="en-US" sz="3200">
                <a:solidFill>
                  <a:srgbClr val="262626"/>
                </a:solidFill>
              </a:rPr>
              <a:t>RBC Micro Loans </a:t>
            </a:r>
          </a:p>
        </p:txBody>
      </p:sp>
      <p:sp>
        <p:nvSpPr>
          <p:cNvPr id="3" name="Content Placeholder 2">
            <a:extLst>
              <a:ext uri="{FF2B5EF4-FFF2-40B4-BE49-F238E27FC236}">
                <a16:creationId xmlns:a16="http://schemas.microsoft.com/office/drawing/2014/main" id="{4AB0A490-FF4D-42CB-978C-F40F289174A9}"/>
              </a:ext>
            </a:extLst>
          </p:cNvPr>
          <p:cNvSpPr>
            <a:spLocks noGrp="1"/>
          </p:cNvSpPr>
          <p:nvPr>
            <p:ph idx="1"/>
          </p:nvPr>
        </p:nvSpPr>
        <p:spPr>
          <a:xfrm>
            <a:off x="6049182" y="802638"/>
            <a:ext cx="5408696" cy="5252722"/>
          </a:xfrm>
        </p:spPr>
        <p:txBody>
          <a:bodyPr anchor="ctr">
            <a:normAutofit/>
          </a:bodyPr>
          <a:lstStyle/>
          <a:p>
            <a:r>
              <a:rPr lang="en-US" sz="2400"/>
              <a:t>Former secretary/Treasurer Tara Mason set up micro loan program starting in 2014:</a:t>
            </a:r>
          </a:p>
          <a:p>
            <a:r>
              <a:rPr lang="en-US" sz="2400"/>
              <a:t>Loans had no formal criteria or justification stated for the program.</a:t>
            </a:r>
          </a:p>
          <a:p>
            <a:r>
              <a:rPr lang="en-US" sz="2400"/>
              <a:t>No RBC approval or resolution was found for loan program in RBC minutes. </a:t>
            </a:r>
          </a:p>
          <a:p>
            <a:r>
              <a:rPr lang="en-US" sz="2400"/>
              <a:t>Loan amounts varied from $105.30 to $3,500.00. </a:t>
            </a:r>
          </a:p>
        </p:txBody>
      </p:sp>
    </p:spTree>
    <p:extLst>
      <p:ext uri="{BB962C8B-B14F-4D97-AF65-F5344CB8AC3E}">
        <p14:creationId xmlns:p14="http://schemas.microsoft.com/office/powerpoint/2010/main" val="3312704027"/>
      </p:ext>
    </p:extLst>
  </p:cSld>
  <p:clrMapOvr>
    <a:overrideClrMapping bg1="dk1" tx1="lt1" bg2="dk2" tx2="lt2" accent1="accent1" accent2="accent2" accent3="accent3" accent4="accent4" accent5="accent5" accent6="accent6" hlink="hlink" folHlink="folHlink"/>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B336162-B533-4EFE-8BB3-8EBB4A5E32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314384" cy="6858000"/>
          </a:xfrm>
          <a:prstGeom prst="rect">
            <a:avLst/>
          </a:pr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7D935E-09A7-46DE-860D-CE909DBE696A}"/>
              </a:ext>
            </a:extLst>
          </p:cNvPr>
          <p:cNvSpPr>
            <a:spLocks noGrp="1"/>
          </p:cNvSpPr>
          <p:nvPr>
            <p:ph type="title"/>
          </p:nvPr>
        </p:nvSpPr>
        <p:spPr>
          <a:xfrm>
            <a:off x="829781" y="2745736"/>
            <a:ext cx="3698803" cy="1366528"/>
          </a:xfrm>
          <a:solidFill>
            <a:srgbClr val="FFFFFF"/>
          </a:solidFill>
          <a:ln w="25400" cap="sq">
            <a:solidFill>
              <a:srgbClr val="404040"/>
            </a:solidFill>
            <a:miter lim="800000"/>
          </a:ln>
        </p:spPr>
        <p:txBody>
          <a:bodyPr>
            <a:normAutofit/>
          </a:bodyPr>
          <a:lstStyle/>
          <a:p>
            <a:pPr algn="ctr"/>
            <a:r>
              <a:rPr lang="en-US" sz="3200">
                <a:solidFill>
                  <a:srgbClr val="262626"/>
                </a:solidFill>
              </a:rPr>
              <a:t>RBC Micro Loans </a:t>
            </a:r>
          </a:p>
        </p:txBody>
      </p:sp>
      <p:sp>
        <p:nvSpPr>
          <p:cNvPr id="3" name="Content Placeholder 2">
            <a:extLst>
              <a:ext uri="{FF2B5EF4-FFF2-40B4-BE49-F238E27FC236}">
                <a16:creationId xmlns:a16="http://schemas.microsoft.com/office/drawing/2014/main" id="{94228DF9-5393-4DB4-AC0B-2BFF1B37DEF1}"/>
              </a:ext>
            </a:extLst>
          </p:cNvPr>
          <p:cNvSpPr>
            <a:spLocks noGrp="1"/>
          </p:cNvSpPr>
          <p:nvPr>
            <p:ph idx="1"/>
          </p:nvPr>
        </p:nvSpPr>
        <p:spPr>
          <a:xfrm>
            <a:off x="6049182" y="802638"/>
            <a:ext cx="5408696" cy="5252722"/>
          </a:xfrm>
        </p:spPr>
        <p:txBody>
          <a:bodyPr anchor="ctr">
            <a:normAutofit/>
          </a:bodyPr>
          <a:lstStyle/>
          <a:p>
            <a:r>
              <a:rPr lang="en-US" sz="2400"/>
              <a:t>At times personal checks were written by Ms. Mason and paid directly to individuals, but most were processed through a check request for W. E. Finance. </a:t>
            </a:r>
          </a:p>
          <a:p>
            <a:r>
              <a:rPr lang="en-US" sz="2400"/>
              <a:t>Loan requests were to be written to the employee, but some requests were made by a 3</a:t>
            </a:r>
            <a:r>
              <a:rPr lang="en-US" sz="2400" baseline="30000"/>
              <a:t>rd</a:t>
            </a:r>
            <a:r>
              <a:rPr lang="en-US" sz="2400"/>
              <a:t> party such as utility company. </a:t>
            </a:r>
          </a:p>
          <a:p>
            <a:r>
              <a:rPr lang="en-US" sz="2400"/>
              <a:t>Majority of checks were handled by Ms. Masons assistants and they noted who has authorized the loan by indicating ‘per Tara’ or ‘ok’d by Tara’ or ‘authorized by Tara’. </a:t>
            </a:r>
          </a:p>
        </p:txBody>
      </p:sp>
    </p:spTree>
    <p:extLst>
      <p:ext uri="{BB962C8B-B14F-4D97-AF65-F5344CB8AC3E}">
        <p14:creationId xmlns:p14="http://schemas.microsoft.com/office/powerpoint/2010/main" val="2200975629"/>
      </p:ext>
    </p:extLst>
  </p:cSld>
  <p:clrMapOvr>
    <a:overrideClrMapping bg1="dk1" tx1="lt1" bg2="dk2" tx2="lt2" accent1="accent1" accent2="accent2" accent3="accent3" accent4="accent4" accent5="accent5" accent6="accent6" hlink="hlink" folHlink="folHlink"/>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B336162-B533-4EFE-8BB3-8EBB4A5E32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314384" cy="6858000"/>
          </a:xfrm>
          <a:prstGeom prst="rect">
            <a:avLst/>
          </a:pr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2B7850-8E6B-4955-AFD4-7D71B08B382A}"/>
              </a:ext>
            </a:extLst>
          </p:cNvPr>
          <p:cNvSpPr>
            <a:spLocks noGrp="1"/>
          </p:cNvSpPr>
          <p:nvPr>
            <p:ph type="title"/>
          </p:nvPr>
        </p:nvSpPr>
        <p:spPr>
          <a:xfrm>
            <a:off x="829781" y="2745736"/>
            <a:ext cx="3698803" cy="1366528"/>
          </a:xfrm>
          <a:solidFill>
            <a:srgbClr val="FFFFFF"/>
          </a:solidFill>
          <a:ln w="25400" cap="sq">
            <a:solidFill>
              <a:srgbClr val="404040"/>
            </a:solidFill>
            <a:miter lim="800000"/>
          </a:ln>
        </p:spPr>
        <p:txBody>
          <a:bodyPr>
            <a:normAutofit/>
          </a:bodyPr>
          <a:lstStyle/>
          <a:p>
            <a:pPr algn="ctr"/>
            <a:r>
              <a:rPr lang="en-US" sz="3200">
                <a:solidFill>
                  <a:srgbClr val="262626"/>
                </a:solidFill>
              </a:rPr>
              <a:t>RBC Micro Loans </a:t>
            </a:r>
          </a:p>
        </p:txBody>
      </p:sp>
      <p:sp>
        <p:nvSpPr>
          <p:cNvPr id="3" name="Content Placeholder 2">
            <a:extLst>
              <a:ext uri="{FF2B5EF4-FFF2-40B4-BE49-F238E27FC236}">
                <a16:creationId xmlns:a16="http://schemas.microsoft.com/office/drawing/2014/main" id="{B5CA718B-7A26-4051-9820-FD75706A63A5}"/>
              </a:ext>
            </a:extLst>
          </p:cNvPr>
          <p:cNvSpPr>
            <a:spLocks noGrp="1"/>
          </p:cNvSpPr>
          <p:nvPr>
            <p:ph idx="1"/>
          </p:nvPr>
        </p:nvSpPr>
        <p:spPr>
          <a:xfrm>
            <a:off x="6049182" y="802638"/>
            <a:ext cx="5408696" cy="5252722"/>
          </a:xfrm>
        </p:spPr>
        <p:txBody>
          <a:bodyPr anchor="ctr">
            <a:normAutofit/>
          </a:bodyPr>
          <a:lstStyle/>
          <a:p>
            <a:r>
              <a:rPr lang="en-US" sz="2400"/>
              <a:t>Ms. Mason’s assistants instructed employee to go to Human Resources to fill out a payroll deduction form, which withdrew money from the employee check and paid it to the micro loan fund. </a:t>
            </a:r>
          </a:p>
          <a:p>
            <a:r>
              <a:rPr lang="en-US" sz="2400"/>
              <a:t>Reviewing the outstanding micro loan balances, some has negative balances. </a:t>
            </a:r>
          </a:p>
          <a:p>
            <a:r>
              <a:rPr lang="en-US" sz="2400"/>
              <a:t>There was not documentation of funds being paid by Ms. Mason directly to the micro loan recipient, yet the payroll production was to be taken out. </a:t>
            </a:r>
          </a:p>
        </p:txBody>
      </p:sp>
    </p:spTree>
    <p:extLst>
      <p:ext uri="{BB962C8B-B14F-4D97-AF65-F5344CB8AC3E}">
        <p14:creationId xmlns:p14="http://schemas.microsoft.com/office/powerpoint/2010/main" val="4193160257"/>
      </p:ext>
    </p:extLst>
  </p:cSld>
  <p:clrMapOvr>
    <a:overrideClrMapping bg1="dk1" tx1="lt1" bg2="dk2" tx2="lt2" accent1="accent1" accent2="accent2" accent3="accent3" accent4="accent4" accent5="accent5" accent6="accent6" hlink="hlink" folHlink="folHlink"/>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B336162-B533-4EFE-8BB3-8EBB4A5E32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314384" cy="6858000"/>
          </a:xfrm>
          <a:prstGeom prst="rect">
            <a:avLst/>
          </a:pr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1F72F33-59D6-4544-80E6-24AD1D393C2F}"/>
              </a:ext>
            </a:extLst>
          </p:cNvPr>
          <p:cNvSpPr>
            <a:spLocks noGrp="1"/>
          </p:cNvSpPr>
          <p:nvPr>
            <p:ph type="title"/>
          </p:nvPr>
        </p:nvSpPr>
        <p:spPr>
          <a:xfrm>
            <a:off x="829781" y="2745736"/>
            <a:ext cx="3698803" cy="1366528"/>
          </a:xfrm>
          <a:solidFill>
            <a:srgbClr val="FFFFFF"/>
          </a:solidFill>
          <a:ln w="25400" cap="sq">
            <a:solidFill>
              <a:srgbClr val="404040"/>
            </a:solidFill>
            <a:miter lim="800000"/>
          </a:ln>
        </p:spPr>
        <p:txBody>
          <a:bodyPr>
            <a:normAutofit/>
          </a:bodyPr>
          <a:lstStyle/>
          <a:p>
            <a:pPr algn="ctr"/>
            <a:r>
              <a:rPr lang="en-US" sz="3200">
                <a:solidFill>
                  <a:srgbClr val="262626"/>
                </a:solidFill>
              </a:rPr>
              <a:t>RBC Micro Loans </a:t>
            </a:r>
          </a:p>
        </p:txBody>
      </p:sp>
      <p:sp>
        <p:nvSpPr>
          <p:cNvPr id="3" name="Content Placeholder 2">
            <a:extLst>
              <a:ext uri="{FF2B5EF4-FFF2-40B4-BE49-F238E27FC236}">
                <a16:creationId xmlns:a16="http://schemas.microsoft.com/office/drawing/2014/main" id="{10481B6A-EA1B-4F90-8301-F25EE78EBFC1}"/>
              </a:ext>
            </a:extLst>
          </p:cNvPr>
          <p:cNvSpPr>
            <a:spLocks noGrp="1"/>
          </p:cNvSpPr>
          <p:nvPr>
            <p:ph idx="1"/>
          </p:nvPr>
        </p:nvSpPr>
        <p:spPr>
          <a:xfrm>
            <a:off x="6049182" y="802638"/>
            <a:ext cx="5408696" cy="5252722"/>
          </a:xfrm>
        </p:spPr>
        <p:txBody>
          <a:bodyPr anchor="ctr">
            <a:normAutofit/>
          </a:bodyPr>
          <a:lstStyle/>
          <a:p>
            <a:r>
              <a:rPr lang="en-US" sz="2400"/>
              <a:t>On 8/9/2017 Tara Mason stated that the miro loans were 100% and 30,000.00 of her own money. </a:t>
            </a:r>
          </a:p>
          <a:p>
            <a:r>
              <a:rPr lang="en-US" sz="2400"/>
              <a:t>Late Chairman Tibbetts stated that </a:t>
            </a:r>
            <a:r>
              <a:rPr lang="en-US" sz="2400" i="1"/>
              <a:t>if this is coming out of Tara’s paycheck that she will need to keep it separate from our finance department. </a:t>
            </a:r>
            <a:endParaRPr lang="en-US" sz="2400"/>
          </a:p>
          <a:p>
            <a:r>
              <a:rPr lang="en-US" sz="2400"/>
              <a:t>On 8/9/2017 Joe plumber was to follow up with Scott Omlid on questions regarding the micro loans. </a:t>
            </a:r>
          </a:p>
        </p:txBody>
      </p:sp>
    </p:spTree>
    <p:extLst>
      <p:ext uri="{BB962C8B-B14F-4D97-AF65-F5344CB8AC3E}">
        <p14:creationId xmlns:p14="http://schemas.microsoft.com/office/powerpoint/2010/main" val="2338600268"/>
      </p:ext>
    </p:extLst>
  </p:cSld>
  <p:clrMapOvr>
    <a:overrideClrMapping bg1="dk1" tx1="lt1" bg2="dk2" tx2="lt2" accent1="accent1" accent2="accent2" accent3="accent3" accent4="accent4" accent5="accent5" accent6="accent6" hlink="hlink" folHlink="folHlink"/>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0" name="Rectangle 7">
            <a:extLst>
              <a:ext uri="{FF2B5EF4-FFF2-40B4-BE49-F238E27FC236}">
                <a16:creationId xmlns:a16="http://schemas.microsoft.com/office/drawing/2014/main" id="{5B336162-B533-4EFE-8BB3-8EBB4A5E32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314384" cy="6858000"/>
          </a:xfrm>
          <a:prstGeom prst="rect">
            <a:avLst/>
          </a:pr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23C4162-E316-4D1C-9F10-EF87C99DAADB}"/>
              </a:ext>
            </a:extLst>
          </p:cNvPr>
          <p:cNvSpPr>
            <a:spLocks noGrp="1"/>
          </p:cNvSpPr>
          <p:nvPr>
            <p:ph type="title"/>
          </p:nvPr>
        </p:nvSpPr>
        <p:spPr>
          <a:xfrm>
            <a:off x="829781" y="2745736"/>
            <a:ext cx="3698803" cy="1366528"/>
          </a:xfrm>
          <a:solidFill>
            <a:srgbClr val="FFFFFF"/>
          </a:solidFill>
          <a:ln w="25400" cap="sq">
            <a:solidFill>
              <a:srgbClr val="404040"/>
            </a:solidFill>
            <a:miter lim="800000"/>
          </a:ln>
        </p:spPr>
        <p:txBody>
          <a:bodyPr>
            <a:normAutofit/>
          </a:bodyPr>
          <a:lstStyle/>
          <a:p>
            <a:pPr algn="ctr"/>
            <a:r>
              <a:rPr lang="en-US" sz="3200">
                <a:solidFill>
                  <a:srgbClr val="262626"/>
                </a:solidFill>
              </a:rPr>
              <a:t>RBC Micro Loans </a:t>
            </a:r>
          </a:p>
        </p:txBody>
      </p:sp>
      <p:sp>
        <p:nvSpPr>
          <p:cNvPr id="3" name="Content Placeholder 2">
            <a:extLst>
              <a:ext uri="{FF2B5EF4-FFF2-40B4-BE49-F238E27FC236}">
                <a16:creationId xmlns:a16="http://schemas.microsoft.com/office/drawing/2014/main" id="{CB0F9E90-91EC-4B6F-A6EB-A2C6F526ACE1}"/>
              </a:ext>
            </a:extLst>
          </p:cNvPr>
          <p:cNvSpPr>
            <a:spLocks noGrp="1"/>
          </p:cNvSpPr>
          <p:nvPr>
            <p:ph idx="1"/>
          </p:nvPr>
        </p:nvSpPr>
        <p:spPr>
          <a:xfrm>
            <a:off x="6049182" y="802638"/>
            <a:ext cx="5408696" cy="5252722"/>
          </a:xfrm>
        </p:spPr>
        <p:txBody>
          <a:bodyPr anchor="ctr">
            <a:normAutofit/>
          </a:bodyPr>
          <a:lstStyle/>
          <a:p>
            <a:r>
              <a:rPr lang="en-US" sz="2400"/>
              <a:t>Following Late Chairman Tibbitts direction to separate the microloans from finance, 9 loans totaling $6,186.91 were given out in FY 2017 &amp; 5 were given out totaling $6,048.76 in FY 2018. </a:t>
            </a:r>
          </a:p>
          <a:p>
            <a:r>
              <a:rPr lang="en-US" sz="2400"/>
              <a:t>14 loans totaling $12,235.67 were given out against Chairman Tibbetts directive. </a:t>
            </a:r>
          </a:p>
          <a:p>
            <a:r>
              <a:rPr lang="en-US" sz="2400"/>
              <a:t>30 individuals owe a total of $21,401.04 as of 9/30/2018.</a:t>
            </a:r>
          </a:p>
          <a:p>
            <a:r>
              <a:rPr lang="en-US" sz="2400"/>
              <a:t>12 individuals made no payments on their loans.</a:t>
            </a:r>
          </a:p>
          <a:p>
            <a:r>
              <a:rPr lang="en-US" sz="2400"/>
              <a:t>The current Net Positive balance of the microloan program is $16,720.78 as of 8/30/2018. </a:t>
            </a:r>
          </a:p>
          <a:p>
            <a:endParaRPr lang="en-US" sz="2400"/>
          </a:p>
        </p:txBody>
      </p:sp>
    </p:spTree>
    <p:extLst>
      <p:ext uri="{BB962C8B-B14F-4D97-AF65-F5344CB8AC3E}">
        <p14:creationId xmlns:p14="http://schemas.microsoft.com/office/powerpoint/2010/main" val="3305672268"/>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F2A5F-8167-45AB-867D-884E0CC24322}"/>
              </a:ext>
            </a:extLst>
          </p:cNvPr>
          <p:cNvSpPr>
            <a:spLocks noGrp="1"/>
          </p:cNvSpPr>
          <p:nvPr>
            <p:ph type="title"/>
          </p:nvPr>
        </p:nvSpPr>
        <p:spPr>
          <a:xfrm>
            <a:off x="838200" y="365125"/>
            <a:ext cx="10515600" cy="1325563"/>
          </a:xfrm>
        </p:spPr>
        <p:txBody>
          <a:bodyPr>
            <a:normAutofit/>
          </a:bodyPr>
          <a:lstStyle/>
          <a:p>
            <a:r>
              <a:rPr lang="en-US" sz="3400" dirty="0"/>
              <a:t>The White Earth RBC requires that the net gaming revenue and tribal program dollars be used for following purposes: </a:t>
            </a:r>
          </a:p>
        </p:txBody>
      </p:sp>
      <p:graphicFrame>
        <p:nvGraphicFramePr>
          <p:cNvPr id="20" name="Content Placeholder 2">
            <a:extLst>
              <a:ext uri="{FF2B5EF4-FFF2-40B4-BE49-F238E27FC236}">
                <a16:creationId xmlns:a16="http://schemas.microsoft.com/office/drawing/2014/main" id="{01770DDD-B33F-435E-8DCE-6181111CC253}"/>
              </a:ext>
            </a:extLst>
          </p:cNvPr>
          <p:cNvGraphicFramePr>
            <a:graphicFrameLocks noGrp="1"/>
          </p:cNvGraphicFramePr>
          <p:nvPr>
            <p:ph idx="1"/>
            <p:extLst>
              <p:ext uri="{D42A27DB-BD31-4B8C-83A1-F6EECF244321}">
                <p14:modId xmlns:p14="http://schemas.microsoft.com/office/powerpoint/2010/main" val="76625182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35234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88A0F-3064-4D47-8E28-A17592D5D3D2}"/>
              </a:ext>
            </a:extLst>
          </p:cNvPr>
          <p:cNvSpPr>
            <a:spLocks noGrp="1"/>
          </p:cNvSpPr>
          <p:nvPr>
            <p:ph type="title"/>
          </p:nvPr>
        </p:nvSpPr>
        <p:spPr>
          <a:xfrm>
            <a:off x="870204" y="606564"/>
            <a:ext cx="10451592" cy="1325563"/>
          </a:xfrm>
        </p:spPr>
        <p:txBody>
          <a:bodyPr anchor="ctr">
            <a:normAutofit/>
          </a:bodyPr>
          <a:lstStyle/>
          <a:p>
            <a:r>
              <a:rPr lang="en-US" sz="3700" dirty="0"/>
              <a:t>The White Earth RBC seeks to ensure that established W.E. government programs comply with the following:</a:t>
            </a:r>
          </a:p>
        </p:txBody>
      </p:sp>
      <p:sp>
        <p:nvSpPr>
          <p:cNvPr id="7" name="Rectangle 9">
            <a:extLst>
              <a:ext uri="{FF2B5EF4-FFF2-40B4-BE49-F238E27FC236}">
                <a16:creationId xmlns:a16="http://schemas.microsoft.com/office/drawing/2014/main" id="{A5711A0E-A428-4ED1-96CB-33D69FD842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874" y="2043803"/>
            <a:ext cx="10190252" cy="80683"/>
          </a:xfrm>
          <a:prstGeom prst="rect">
            <a:avLst/>
          </a:prstGeom>
          <a:solidFill>
            <a:schemeClr val="tx1">
              <a:lumMod val="50000"/>
              <a:lumOff val="50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92E9CF6F-EF84-4D3C-98D8-D29ED2A229E8}"/>
              </a:ext>
            </a:extLst>
          </p:cNvPr>
          <p:cNvGraphicFramePr>
            <a:graphicFrameLocks noGrp="1"/>
          </p:cNvGraphicFramePr>
          <p:nvPr>
            <p:ph idx="1"/>
            <p:extLst>
              <p:ext uri="{D42A27DB-BD31-4B8C-83A1-F6EECF244321}">
                <p14:modId xmlns:p14="http://schemas.microsoft.com/office/powerpoint/2010/main" val="2422808585"/>
              </p:ext>
            </p:extLst>
          </p:nvPr>
        </p:nvGraphicFramePr>
        <p:xfrm>
          <a:off x="1000874" y="2385390"/>
          <a:ext cx="10190252" cy="36178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78432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E5445C6-DD42-4979-86FF-03730E8C6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4" y="321733"/>
            <a:ext cx="11573488"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8DE2E32-583E-449B-9906-C8F3A32116BE}"/>
              </a:ext>
            </a:extLst>
          </p:cNvPr>
          <p:cNvSpPr>
            <a:spLocks noGrp="1"/>
          </p:cNvSpPr>
          <p:nvPr>
            <p:ph type="ctrTitle"/>
          </p:nvPr>
        </p:nvSpPr>
        <p:spPr>
          <a:xfrm>
            <a:off x="1524000" y="1122362"/>
            <a:ext cx="9144000" cy="2840037"/>
          </a:xfrm>
        </p:spPr>
        <p:txBody>
          <a:bodyPr>
            <a:normAutofit/>
          </a:bodyPr>
          <a:lstStyle/>
          <a:p>
            <a:r>
              <a:rPr lang="en-US" sz="5800"/>
              <a:t>White Earth Department of Transportation Driveway Construction Program </a:t>
            </a:r>
          </a:p>
        </p:txBody>
      </p:sp>
      <p:cxnSp>
        <p:nvCxnSpPr>
          <p:cNvPr id="21" name="Straight Connector 20">
            <a:extLst>
              <a:ext uri="{FF2B5EF4-FFF2-40B4-BE49-F238E27FC236}">
                <a16:creationId xmlns:a16="http://schemas.microsoft.com/office/drawing/2014/main" id="{45000665-DFC7-417E-8FD7-516A0F15C9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4109417"/>
            <a:ext cx="27432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4229208"/>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A7FDC1F-07F3-4AA9-8A18-B4C65B3919A8}"/>
              </a:ext>
            </a:extLst>
          </p:cNvPr>
          <p:cNvSpPr>
            <a:spLocks noGrp="1"/>
          </p:cNvSpPr>
          <p:nvPr>
            <p:ph type="title"/>
          </p:nvPr>
        </p:nvSpPr>
        <p:spPr>
          <a:xfrm>
            <a:off x="863029" y="1012004"/>
            <a:ext cx="3416158" cy="4795408"/>
          </a:xfrm>
        </p:spPr>
        <p:txBody>
          <a:bodyPr>
            <a:normAutofit/>
          </a:bodyPr>
          <a:lstStyle/>
          <a:p>
            <a:r>
              <a:rPr lang="en-US" sz="4100" dirty="0">
                <a:solidFill>
                  <a:srgbClr val="FFFFFF"/>
                </a:solidFill>
              </a:rPr>
              <a:t>The Policy that the White Earth RBC has in place for this program covered two areas:</a:t>
            </a:r>
          </a:p>
        </p:txBody>
      </p:sp>
      <p:graphicFrame>
        <p:nvGraphicFramePr>
          <p:cNvPr id="5" name="Content Placeholder 2">
            <a:extLst>
              <a:ext uri="{FF2B5EF4-FFF2-40B4-BE49-F238E27FC236}">
                <a16:creationId xmlns:a16="http://schemas.microsoft.com/office/drawing/2014/main" id="{74F8767E-8F9D-410D-A89A-B60809424401}"/>
              </a:ext>
            </a:extLst>
          </p:cNvPr>
          <p:cNvGraphicFramePr>
            <a:graphicFrameLocks noGrp="1"/>
          </p:cNvGraphicFramePr>
          <p:nvPr>
            <p:ph idx="1"/>
            <p:extLst>
              <p:ext uri="{D42A27DB-BD31-4B8C-83A1-F6EECF244321}">
                <p14:modId xmlns:p14="http://schemas.microsoft.com/office/powerpoint/2010/main" val="3907268378"/>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34970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EADA7-E5EF-4C61-BEF7-0E666A43E34F}"/>
              </a:ext>
            </a:extLst>
          </p:cNvPr>
          <p:cNvSpPr>
            <a:spLocks noGrp="1"/>
          </p:cNvSpPr>
          <p:nvPr>
            <p:ph type="title"/>
          </p:nvPr>
        </p:nvSpPr>
        <p:spPr/>
        <p:txBody>
          <a:bodyPr/>
          <a:lstStyle/>
          <a:p>
            <a:r>
              <a:rPr lang="en-US" dirty="0"/>
              <a:t>Insert </a:t>
            </a:r>
            <a:r>
              <a:rPr lang="en-US" dirty="0" err="1"/>
              <a:t>exh</a:t>
            </a:r>
            <a:r>
              <a:rPr lang="en-US" dirty="0"/>
              <a:t>. A</a:t>
            </a:r>
          </a:p>
        </p:txBody>
      </p:sp>
    </p:spTree>
    <p:extLst>
      <p:ext uri="{BB962C8B-B14F-4D97-AF65-F5344CB8AC3E}">
        <p14:creationId xmlns:p14="http://schemas.microsoft.com/office/powerpoint/2010/main" val="4831272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2094</Words>
  <Application>Microsoft Office PowerPoint</Application>
  <PresentationFormat>Widescreen</PresentationFormat>
  <Paragraphs>142</Paragraphs>
  <Slides>44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Calibri</vt:lpstr>
      <vt:lpstr>Calibri Light</vt:lpstr>
      <vt:lpstr>Times New Roman</vt:lpstr>
      <vt:lpstr>Office Theme</vt:lpstr>
      <vt:lpstr>Other Governmental Project (OGP)</vt:lpstr>
      <vt:lpstr>Introduction </vt:lpstr>
      <vt:lpstr>White Earth Reservation Business Committee (RBC) Guidelines for the Expenditure and provision of Tribal Funds &amp; Services for the Membership of the White Earth Nation</vt:lpstr>
      <vt:lpstr>Mission of the White Earth RBC:</vt:lpstr>
      <vt:lpstr>The White Earth RBC requires that the net gaming revenue and tribal program dollars be used for following purposes: </vt:lpstr>
      <vt:lpstr>The White Earth RBC seeks to ensure that established W.E. government programs comply with the following:</vt:lpstr>
      <vt:lpstr>White Earth Department of Transportation Driveway Construction Program </vt:lpstr>
      <vt:lpstr>The Policy that the White Earth RBC has in place for this program covered two areas:</vt:lpstr>
      <vt:lpstr>Insert exh. A</vt:lpstr>
      <vt:lpstr>The criteria that the White Earth RBC put in place in order for participation for this program:</vt:lpstr>
      <vt:lpstr>The White Earth RBC placed the following program restrictions:</vt:lpstr>
      <vt:lpstr>White Earth RBC program restrictions Continued:</vt:lpstr>
      <vt:lpstr>White Earth RBC allowed for special consideration for White Earth Nation Elders:</vt:lpstr>
      <vt:lpstr>White Earth RBC restrictions for existing driveway maintenance for Non-Elders:</vt:lpstr>
      <vt:lpstr>Work completed that was not in compliance with White Earth RBC:</vt:lpstr>
      <vt:lpstr>Work completed that was not in compliance with White Earth RBC Continued:</vt:lpstr>
      <vt:lpstr>Ex. J</vt:lpstr>
      <vt:lpstr>Ex. E</vt:lpstr>
      <vt:lpstr>Work completed that was not in compliance with White Earth RBC Continued:</vt:lpstr>
      <vt:lpstr>Exh. G </vt:lpstr>
      <vt:lpstr>Exh. F</vt:lpstr>
      <vt:lpstr>Work completed that was not in compliance with White Earth RBC Continued:</vt:lpstr>
      <vt:lpstr>Exh. H</vt:lpstr>
      <vt:lpstr>Exh I</vt:lpstr>
      <vt:lpstr>Exh. J</vt:lpstr>
      <vt:lpstr>Work completed that was not in compliance with White Earth RBC Continued:</vt:lpstr>
      <vt:lpstr>The total estimated amount that should have been billed and collected on the five projects was $49,193.00</vt:lpstr>
      <vt:lpstr>Work completed that was not in compliance with White Earth RBC Continued:</vt:lpstr>
      <vt:lpstr>Exh. E</vt:lpstr>
      <vt:lpstr>Work completed that was not in compliance with White Earth RBC Continued:</vt:lpstr>
      <vt:lpstr>OGP Administration Recommendation</vt:lpstr>
      <vt:lpstr>OGP administration recommendation </vt:lpstr>
      <vt:lpstr>Exh. L </vt:lpstr>
      <vt:lpstr>OGP administration recommendation </vt:lpstr>
      <vt:lpstr>White Earth Reservation Tribal Council special meeting minutes:</vt:lpstr>
      <vt:lpstr>W.E Reservation Tribal Council Special Minutes:</vt:lpstr>
      <vt:lpstr>W.E Reservation Tribal Council Special Minutes:</vt:lpstr>
      <vt:lpstr>W.E Reservation Tribal Council Special Minutes:</vt:lpstr>
      <vt:lpstr>RBC Micro Loans</vt:lpstr>
      <vt:lpstr>RBC Micro Loans </vt:lpstr>
      <vt:lpstr>RBC Micro Loans </vt:lpstr>
      <vt:lpstr>RBC Micro Loans </vt:lpstr>
      <vt:lpstr>RBC Micro Loans </vt:lpstr>
      <vt:lpstr>RBC Micro Loans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Other Governmental Project (OGP)</dc:title>
  <dc:creator>Opalina Peralta</dc:creator>
  <cp:lastModifiedBy>Opalina Peralta</cp:lastModifiedBy>
  <cp:revision>2</cp:revision>
  <dcterms:created xsi:type="dcterms:W3CDTF">2019-06-05T20:21:44Z</dcterms:created>
  <dcterms:modified xsi:type="dcterms:W3CDTF">2019-08-28T17:32:48Z</dcterms:modified>
</cp:coreProperties>
</file>