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charts/chart8.xml" ContentType="application/vnd.openxmlformats-officedocument.drawingml.chart+xml"/>
  <Override PartName="/ppt/theme/themeOverride3.xml" ContentType="application/vnd.openxmlformats-officedocument.themeOverride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3" r:id="rId4"/>
    <p:sldId id="261" r:id="rId5"/>
    <p:sldId id="260" r:id="rId6"/>
    <p:sldId id="262" r:id="rId7"/>
    <p:sldId id="258" r:id="rId8"/>
    <p:sldId id="272" r:id="rId9"/>
    <p:sldId id="275" r:id="rId10"/>
    <p:sldId id="257" r:id="rId11"/>
    <p:sldId id="273" r:id="rId12"/>
    <p:sldId id="274" r:id="rId13"/>
    <p:sldId id="265" r:id="rId14"/>
    <p:sldId id="267" r:id="rId15"/>
    <p:sldId id="266" r:id="rId16"/>
    <p:sldId id="268" r:id="rId17"/>
    <p:sldId id="269" r:id="rId18"/>
    <p:sldId id="270" r:id="rId19"/>
    <p:sldId id="27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F000802-B414-4F27-83FB-A7D4F92EB484}">
          <p14:sldIdLst>
            <p14:sldId id="256"/>
            <p14:sldId id="264"/>
            <p14:sldId id="263"/>
            <p14:sldId id="261"/>
            <p14:sldId id="260"/>
          </p14:sldIdLst>
        </p14:section>
        <p14:section name="Untitled Section" id="{370E60EB-EC0F-453B-BEED-5FD6B17AAFEA}">
          <p14:sldIdLst>
            <p14:sldId id="262"/>
            <p14:sldId id="258"/>
            <p14:sldId id="272"/>
            <p14:sldId id="275"/>
            <p14:sldId id="257"/>
            <p14:sldId id="273"/>
            <p14:sldId id="274"/>
            <p14:sldId id="265"/>
            <p14:sldId id="267"/>
            <p14:sldId id="266"/>
            <p14:sldId id="268"/>
            <p14:sldId id="269"/>
            <p14:sldId id="270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 Bement" initials="WB" lastIdx="1" clrIdx="0">
    <p:extLst>
      <p:ext uri="{19B8F6BF-5375-455C-9EA6-DF929625EA0E}">
        <p15:presenceInfo xmlns:p15="http://schemas.microsoft.com/office/powerpoint/2012/main" userId="S::Will.Bement@whiteearth-nsn.gov::34e4fe9e-8cd7-4284-8026-9b3e4a68aed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43" d="100"/>
          <a:sy n="143" d="100"/>
        </p:scale>
        <p:origin x="120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3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i="0" baseline="0" dirty="0"/>
              <a:t>Source Lakes Fry Stock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43992887985776"/>
          <c:y val="0.11655555555555555"/>
          <c:w val="0.85996043749663253"/>
          <c:h val="0.798694444444444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Fry Stocked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64000"/>
                    <a:lumMod val="118000"/>
                  </a:schemeClr>
                </a:gs>
                <a:gs pos="100000">
                  <a:schemeClr val="accent1">
                    <a:tint val="92000"/>
                    <a:alpha val="100000"/>
                    <a:lumMod val="110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tx1"/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FCB2-4D0A-AE98-EB5CDE319A8D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FCB2-4D0A-AE98-EB5CDE319A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Big Elbow</c:v>
                </c:pt>
                <c:pt idx="1">
                  <c:v>Little Bemidji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160000</c:v>
                </c:pt>
                <c:pt idx="1">
                  <c:v>65500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C6-4E49-91DD-BAE6A9E36B1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06648696"/>
        <c:axId val="506649024"/>
      </c:barChart>
      <c:catAx>
        <c:axId val="506648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649024"/>
        <c:crossesAt val="0"/>
        <c:auto val="1"/>
        <c:lblAlgn val="ctr"/>
        <c:lblOffset val="100"/>
        <c:noMultiLvlLbl val="0"/>
      </c:catAx>
      <c:valAx>
        <c:axId val="506649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648696"/>
        <c:crosses val="autoZero"/>
        <c:crossBetween val="between"/>
      </c:valAx>
      <c:spPr>
        <a:solidFill>
          <a:schemeClr val="bg2">
            <a:lumMod val="50000"/>
          </a:schemeClr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tx1">
        <a:lumMod val="85000"/>
        <a:lumOff val="15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2020 Spring Walleye One </a:t>
            </a:r>
            <a:r>
              <a:rPr lang="en-US" baseline="0" dirty="0"/>
              <a:t>Inch Stock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Sheet1!$A$2:$A$22</c:f>
              <c:strCache>
                <c:ptCount val="21"/>
                <c:pt idx="0">
                  <c:v>Andrew</c:v>
                </c:pt>
                <c:pt idx="1">
                  <c:v>Bass Key's Corner</c:v>
                </c:pt>
                <c:pt idx="2">
                  <c:v>Big Rock </c:v>
                </c:pt>
                <c:pt idx="3">
                  <c:v>Big Rush</c:v>
                </c:pt>
                <c:pt idx="4">
                  <c:v>Birch</c:v>
                </c:pt>
                <c:pt idx="5">
                  <c:v>Cesar</c:v>
                </c:pt>
                <c:pt idx="6">
                  <c:v>Green Water</c:v>
                </c:pt>
                <c:pt idx="7">
                  <c:v>Hoot Owl</c:v>
                </c:pt>
                <c:pt idx="8">
                  <c:v>Little Bass</c:v>
                </c:pt>
                <c:pt idx="9">
                  <c:v>Little Elbow</c:v>
                </c:pt>
                <c:pt idx="10">
                  <c:v>Little Rock</c:v>
                </c:pt>
                <c:pt idx="11">
                  <c:v>Lone</c:v>
                </c:pt>
                <c:pt idx="12">
                  <c:v>Schantzen</c:v>
                </c:pt>
                <c:pt idx="13">
                  <c:v>Shuckhart</c:v>
                </c:pt>
                <c:pt idx="14">
                  <c:v>Side</c:v>
                </c:pt>
                <c:pt idx="15">
                  <c:v>Mckenzie</c:v>
                </c:pt>
                <c:pt idx="16">
                  <c:v>Norris</c:v>
                </c:pt>
                <c:pt idx="17">
                  <c:v>Sargeant</c:v>
                </c:pt>
                <c:pt idx="18">
                  <c:v>Swimming Hole</c:v>
                </c:pt>
                <c:pt idx="19">
                  <c:v>Pickeral</c:v>
                </c:pt>
                <c:pt idx="20">
                  <c:v>Waptus</c:v>
                </c:pt>
              </c:strCache>
            </c:strRef>
          </c:cat>
          <c:val>
            <c:numRef>
              <c:f>Sheet1!$H$2:$H$22</c:f>
              <c:numCache>
                <c:formatCode>General</c:formatCode>
                <c:ptCount val="21"/>
                <c:pt idx="0">
                  <c:v>3164</c:v>
                </c:pt>
                <c:pt idx="1">
                  <c:v>6328</c:v>
                </c:pt>
                <c:pt idx="2">
                  <c:v>6328</c:v>
                </c:pt>
                <c:pt idx="3">
                  <c:v>18984</c:v>
                </c:pt>
                <c:pt idx="4">
                  <c:v>12656</c:v>
                </c:pt>
                <c:pt idx="5">
                  <c:v>3164</c:v>
                </c:pt>
                <c:pt idx="6">
                  <c:v>4999.5</c:v>
                </c:pt>
                <c:pt idx="7">
                  <c:v>9999</c:v>
                </c:pt>
                <c:pt idx="8">
                  <c:v>6024</c:v>
                </c:pt>
                <c:pt idx="9">
                  <c:v>7910</c:v>
                </c:pt>
                <c:pt idx="10">
                  <c:v>3164</c:v>
                </c:pt>
                <c:pt idx="11">
                  <c:v>6328</c:v>
                </c:pt>
                <c:pt idx="12">
                  <c:v>7530</c:v>
                </c:pt>
                <c:pt idx="13">
                  <c:v>4746</c:v>
                </c:pt>
                <c:pt idx="14">
                  <c:v>4518</c:v>
                </c:pt>
                <c:pt idx="15">
                  <c:v>4746</c:v>
                </c:pt>
                <c:pt idx="16">
                  <c:v>6024</c:v>
                </c:pt>
                <c:pt idx="17">
                  <c:v>1582</c:v>
                </c:pt>
                <c:pt idx="18">
                  <c:v>1582</c:v>
                </c:pt>
                <c:pt idx="19">
                  <c:v>6666</c:v>
                </c:pt>
                <c:pt idx="20">
                  <c:v>6024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80-4B4B-B8E6-1ADC283D802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70202496"/>
        <c:axId val="70204800"/>
      </c:barChart>
      <c:catAx>
        <c:axId val="702024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Lakes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204800"/>
        <c:crosses val="autoZero"/>
        <c:auto val="1"/>
        <c:lblAlgn val="ctr"/>
        <c:lblOffset val="100"/>
        <c:noMultiLvlLbl val="0"/>
      </c:catAx>
      <c:valAx>
        <c:axId val="70204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Numbers Stocked </a:t>
                </a:r>
              </a:p>
              <a:p>
                <a:pPr>
                  <a:defRPr/>
                </a:pPr>
                <a:r>
                  <a:rPr lang="en-US" dirty="0"/>
                  <a:t>Total</a:t>
                </a:r>
                <a:r>
                  <a:rPr lang="en-US" baseline="0" dirty="0"/>
                  <a:t> =  132,466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202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2020 Fall Stock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Sheet1!$A$3:$A$20</c:f>
              <c:strCache>
                <c:ptCount val="18"/>
                <c:pt idx="0">
                  <c:v>Bad Medacine</c:v>
                </c:pt>
                <c:pt idx="1">
                  <c:v>Big Bass</c:v>
                </c:pt>
                <c:pt idx="2">
                  <c:v>Big Elbow</c:v>
                </c:pt>
                <c:pt idx="3">
                  <c:v>Big Sugarbush</c:v>
                </c:pt>
                <c:pt idx="4">
                  <c:v>Green Water</c:v>
                </c:pt>
                <c:pt idx="5">
                  <c:v>Hoot Owl</c:v>
                </c:pt>
                <c:pt idx="6">
                  <c:v>Ice Cracking</c:v>
                </c:pt>
                <c:pt idx="7">
                  <c:v>Little Bemidji</c:v>
                </c:pt>
                <c:pt idx="8">
                  <c:v>Many Point</c:v>
                </c:pt>
                <c:pt idx="9">
                  <c:v>McCranney</c:v>
                </c:pt>
                <c:pt idx="10">
                  <c:v>Net</c:v>
                </c:pt>
                <c:pt idx="11">
                  <c:v>North Twin</c:v>
                </c:pt>
                <c:pt idx="12">
                  <c:v>Roy</c:v>
                </c:pt>
                <c:pt idx="13">
                  <c:v>Round</c:v>
                </c:pt>
                <c:pt idx="14">
                  <c:v>Snider</c:v>
                </c:pt>
                <c:pt idx="15">
                  <c:v>South Twin</c:v>
                </c:pt>
                <c:pt idx="16">
                  <c:v>Strawberry</c:v>
                </c:pt>
                <c:pt idx="17">
                  <c:v>Tulaby</c:v>
                </c:pt>
              </c:strCache>
            </c:strRef>
          </c:cat>
          <c:val>
            <c:numRef>
              <c:f>Sheet1!$E$3:$E$20</c:f>
              <c:numCache>
                <c:formatCode>General</c:formatCode>
                <c:ptCount val="18"/>
                <c:pt idx="0">
                  <c:v>7618</c:v>
                </c:pt>
                <c:pt idx="1">
                  <c:v>8430</c:v>
                </c:pt>
                <c:pt idx="2">
                  <c:v>8386</c:v>
                </c:pt>
                <c:pt idx="3">
                  <c:v>590</c:v>
                </c:pt>
                <c:pt idx="4">
                  <c:v>160</c:v>
                </c:pt>
                <c:pt idx="5">
                  <c:v>800</c:v>
                </c:pt>
                <c:pt idx="6">
                  <c:v>3200</c:v>
                </c:pt>
                <c:pt idx="7">
                  <c:v>5400</c:v>
                </c:pt>
                <c:pt idx="8">
                  <c:v>5460</c:v>
                </c:pt>
                <c:pt idx="9">
                  <c:v>1860</c:v>
                </c:pt>
                <c:pt idx="10">
                  <c:v>3124</c:v>
                </c:pt>
                <c:pt idx="11">
                  <c:v>9126</c:v>
                </c:pt>
                <c:pt idx="12">
                  <c:v>4336</c:v>
                </c:pt>
                <c:pt idx="13">
                  <c:v>10160</c:v>
                </c:pt>
                <c:pt idx="14">
                  <c:v>2840</c:v>
                </c:pt>
                <c:pt idx="15">
                  <c:v>5200</c:v>
                </c:pt>
                <c:pt idx="16">
                  <c:v>10470</c:v>
                </c:pt>
                <c:pt idx="17">
                  <c:v>2380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F5-4EBB-B76F-53BFB01DD2A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25770616"/>
        <c:axId val="425770944"/>
      </c:barChart>
      <c:catAx>
        <c:axId val="4257706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Lakes</a:t>
                </a:r>
              </a:p>
            </c:rich>
          </c:tx>
          <c:layout>
            <c:manualLayout>
              <c:xMode val="edge"/>
              <c:yMode val="edge"/>
              <c:x val="0.47243102945465149"/>
              <c:y val="0.940272175612870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770944"/>
        <c:crosses val="autoZero"/>
        <c:auto val="1"/>
        <c:lblAlgn val="ctr"/>
        <c:lblOffset val="100"/>
        <c:noMultiLvlLbl val="0"/>
      </c:catAx>
      <c:valAx>
        <c:axId val="425770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Number of Fish</a:t>
                </a:r>
              </a:p>
              <a:p>
                <a:pPr>
                  <a:defRPr/>
                </a:pPr>
                <a:r>
                  <a:rPr lang="en-US" dirty="0"/>
                  <a:t>89,540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770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Historical Fisheries </a:t>
            </a:r>
            <a:r>
              <a:rPr lang="en-US" baseline="0" dirty="0"/>
              <a:t>Spring</a:t>
            </a:r>
            <a:r>
              <a:rPr lang="en-US" dirty="0"/>
              <a:t> and Fall Stock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9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Fish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139280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5E-4213-BAD5-3F038D382E1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Fish</c:v>
                </c:pt>
              </c:strCache>
            </c:strRef>
          </c:cat>
          <c:val>
            <c:numRef>
              <c:f>Sheet1!$B$3</c:f>
              <c:numCache>
                <c:formatCode>General</c:formatCode>
                <c:ptCount val="1"/>
                <c:pt idx="0">
                  <c:v>156639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5E-4213-BAD5-3F038D382E1F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Fish</c:v>
                </c:pt>
              </c:strCache>
            </c:strRef>
          </c:cat>
          <c:val>
            <c:numRef>
              <c:f>Sheet1!$B$4</c:f>
              <c:numCache>
                <c:formatCode>General</c:formatCode>
                <c:ptCount val="1"/>
                <c:pt idx="0">
                  <c:v>163125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B5E-4213-BAD5-3F038D382E1F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Fish</c:v>
                </c:pt>
              </c:strCache>
            </c:strRef>
          </c:cat>
          <c:val>
            <c:numRef>
              <c:f>Sheet1!$B$5</c:f>
              <c:numCache>
                <c:formatCode>General</c:formatCode>
                <c:ptCount val="1"/>
                <c:pt idx="0">
                  <c:v>196163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B5E-4213-BAD5-3F038D382E1F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4B5E-4213-BAD5-3F038D382E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Fish</c:v>
                </c:pt>
              </c:strCache>
            </c:strRef>
          </c:cat>
          <c:val>
            <c:numRef>
              <c:f>Sheet1!$B$6</c:f>
              <c:numCache>
                <c:formatCode>General</c:formatCode>
                <c:ptCount val="1"/>
                <c:pt idx="0">
                  <c:v>447006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B5E-4213-BAD5-3F038D382E1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489654392"/>
        <c:axId val="489645208"/>
      </c:barChart>
      <c:catAx>
        <c:axId val="4896543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9645208"/>
        <c:crosses val="autoZero"/>
        <c:auto val="1"/>
        <c:lblAlgn val="ctr"/>
        <c:lblOffset val="100"/>
        <c:noMultiLvlLbl val="0"/>
      </c:catAx>
      <c:valAx>
        <c:axId val="4896452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9654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% Change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0-640C-4609-9E4F-61ECF9EF0163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640C-4609-9E4F-61ECF9EF0163}"/>
              </c:ext>
            </c:extLst>
          </c:dPt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2-640C-4609-9E4F-61ECF9EF0163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3-640C-4609-9E4F-61ECF9EF0163}"/>
              </c:ext>
            </c:extLst>
          </c:dPt>
          <c:dLbls>
            <c:dLbl>
              <c:idx val="1"/>
              <c:layout>
                <c:manualLayout>
                  <c:x val="-5.0925337632079971E-17"/>
                  <c:y val="-6.292286380869057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0C-4609-9E4F-61ECF9EF0163}"/>
                </c:ext>
              </c:extLst>
            </c:dLbl>
            <c:dLbl>
              <c:idx val="2"/>
              <c:layout>
                <c:manualLayout>
                  <c:x val="0"/>
                  <c:y val="6.92621755613881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0C-4609-9E4F-61ECF9EF0163}"/>
                </c:ext>
              </c:extLst>
            </c:dLbl>
            <c:dLbl>
              <c:idx val="3"/>
              <c:layout>
                <c:manualLayout>
                  <c:x val="0"/>
                  <c:y val="9.189997083697871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40C-4609-9E4F-61ECF9EF0163}"/>
                </c:ext>
              </c:extLst>
            </c:dLbl>
            <c:dLbl>
              <c:idx val="4"/>
              <c:layout>
                <c:manualLayout>
                  <c:x val="-1.0185067526415994E-16"/>
                  <c:y val="-6.9262175561388156E-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40C-4609-9E4F-61ECF9EF01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0</c:v>
                </c:pt>
                <c:pt idx="1">
                  <c:v>12.462999999999999</c:v>
                </c:pt>
                <c:pt idx="2">
                  <c:v>17.12</c:v>
                </c:pt>
                <c:pt idx="3">
                  <c:v>40.840000000000003</c:v>
                </c:pt>
                <c:pt idx="4">
                  <c:v>220.94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40C-4609-9E4F-61ECF9EF016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31638688"/>
        <c:axId val="531634424"/>
      </c:barChart>
      <c:catAx>
        <c:axId val="531638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1634424"/>
        <c:crosses val="autoZero"/>
        <c:auto val="1"/>
        <c:lblAlgn val="ctr"/>
        <c:lblOffset val="100"/>
        <c:noMultiLvlLbl val="0"/>
      </c:catAx>
      <c:valAx>
        <c:axId val="531634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1638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Acres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lumMod val="114000"/>
                  </a:schemeClr>
                </a:gs>
                <a:gs pos="100000">
                  <a:schemeClr val="accent1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Sheet1!$A$2:$A$22</c:f>
              <c:strCache>
                <c:ptCount val="21"/>
                <c:pt idx="0">
                  <c:v>Bad Medacine </c:v>
                </c:pt>
                <c:pt idx="1">
                  <c:v>Big Bass</c:v>
                </c:pt>
                <c:pt idx="2">
                  <c:v>Big Elbow</c:v>
                </c:pt>
                <c:pt idx="3">
                  <c:v>Gull</c:v>
                </c:pt>
                <c:pt idx="4">
                  <c:v>Ice Cracking</c:v>
                </c:pt>
                <c:pt idx="5">
                  <c:v>Island</c:v>
                </c:pt>
                <c:pt idx="6">
                  <c:v>Little Bemidji</c:v>
                </c:pt>
                <c:pt idx="7">
                  <c:v>McCranney</c:v>
                </c:pt>
                <c:pt idx="8">
                  <c:v>Net</c:v>
                </c:pt>
                <c:pt idx="9">
                  <c:v>North Twin</c:v>
                </c:pt>
                <c:pt idx="10">
                  <c:v>Pike</c:v>
                </c:pt>
                <c:pt idx="11">
                  <c:v>Roy</c:v>
                </c:pt>
                <c:pt idx="12">
                  <c:v>Rush (Big)</c:v>
                </c:pt>
                <c:pt idx="13">
                  <c:v>Snider</c:v>
                </c:pt>
                <c:pt idx="14">
                  <c:v>South Twin</c:v>
                </c:pt>
                <c:pt idx="15">
                  <c:v>Strawberry</c:v>
                </c:pt>
                <c:pt idx="16">
                  <c:v>Tulaby</c:v>
                </c:pt>
                <c:pt idx="18">
                  <c:v>Many Point</c:v>
                </c:pt>
                <c:pt idx="19">
                  <c:v>Round</c:v>
                </c:pt>
                <c:pt idx="20">
                  <c:v>White Earth</c:v>
                </c:pt>
              </c:strCache>
            </c:str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804</c:v>
                </c:pt>
                <c:pt idx="1">
                  <c:v>735</c:v>
                </c:pt>
                <c:pt idx="2">
                  <c:v>985</c:v>
                </c:pt>
                <c:pt idx="3">
                  <c:v>120</c:v>
                </c:pt>
                <c:pt idx="4">
                  <c:v>345</c:v>
                </c:pt>
                <c:pt idx="5">
                  <c:v>616</c:v>
                </c:pt>
                <c:pt idx="6">
                  <c:v>293</c:v>
                </c:pt>
                <c:pt idx="7">
                  <c:v>270</c:v>
                </c:pt>
                <c:pt idx="8">
                  <c:v>231</c:v>
                </c:pt>
                <c:pt idx="9">
                  <c:v>966</c:v>
                </c:pt>
                <c:pt idx="10">
                  <c:v>124</c:v>
                </c:pt>
                <c:pt idx="11">
                  <c:v>689</c:v>
                </c:pt>
                <c:pt idx="12">
                  <c:v>929</c:v>
                </c:pt>
                <c:pt idx="13">
                  <c:v>632</c:v>
                </c:pt>
                <c:pt idx="14">
                  <c:v>1126</c:v>
                </c:pt>
                <c:pt idx="15">
                  <c:v>1498</c:v>
                </c:pt>
                <c:pt idx="16">
                  <c:v>830</c:v>
                </c:pt>
                <c:pt idx="18">
                  <c:v>1701</c:v>
                </c:pt>
                <c:pt idx="19">
                  <c:v>1095</c:v>
                </c:pt>
                <c:pt idx="20">
                  <c:v>1989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ED-435C-9241-FE265801640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72428160"/>
        <c:axId val="72442240"/>
        <c:axId val="0"/>
      </c:bar3DChart>
      <c:catAx>
        <c:axId val="724281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442240"/>
        <c:crosses val="autoZero"/>
        <c:auto val="1"/>
        <c:lblAlgn val="ctr"/>
        <c:lblOffset val="100"/>
        <c:noMultiLvlLbl val="0"/>
      </c:catAx>
      <c:valAx>
        <c:axId val="72442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428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 sz="2000"/>
            </a:pPr>
            <a:r>
              <a:rPr lang="en-US" sz="2000" dirty="0"/>
              <a:t>Surface Acre Comparison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9510302924841564E-2"/>
          <c:y val="0.23550014581510645"/>
          <c:w val="0.82097939415031684"/>
          <c:h val="0.67292991153883541"/>
        </c:manualLayout>
      </c:layout>
      <c:pie3DChart>
        <c:varyColors val="1"/>
        <c:dLbls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Lake</a:t>
            </a:r>
            <a:r>
              <a:rPr lang="en-US" baseline="0" dirty="0"/>
              <a:t> Surface Acreage Open For Netting</a:t>
            </a:r>
            <a:endParaRPr lang="en-US" dirty="0"/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9510302924841564E-2"/>
          <c:y val="0.23550014581510645"/>
          <c:w val="0.82097939415031684"/>
          <c:h val="0.67292991153883541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Leech Lake Reservation 290,000 Acres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248-4872-A8C0-249F5BD1C2F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White Earth Reservation</a:t>
                    </a:r>
                    <a:r>
                      <a:rPr lang="en-US" baseline="0" dirty="0"/>
                      <a:t> </a:t>
                    </a:r>
                    <a:r>
                      <a:rPr lang="en-US" dirty="0"/>
                      <a:t>15,978 Acres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48-4872-A8C0-249F5BD1C2F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Sheet1!$O$8:$P$8</c:f>
              <c:strCache>
                <c:ptCount val="2"/>
                <c:pt idx="0">
                  <c:v>Leech Lake 130,605 Acres</c:v>
                </c:pt>
                <c:pt idx="1">
                  <c:v>White Earth 15,978 Acres</c:v>
                </c:pt>
              </c:strCache>
            </c:strRef>
          </c:cat>
          <c:val>
            <c:numRef>
              <c:f>Sheet1!$O$9:$P$9</c:f>
              <c:numCache>
                <c:formatCode>General</c:formatCode>
                <c:ptCount val="2"/>
                <c:pt idx="0">
                  <c:v>0.94499999999999995</c:v>
                </c:pt>
                <c:pt idx="1">
                  <c:v>5.5E-2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48-4872-A8C0-249F5BD1C2F3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8"/>
    </mc:Choice>
    <mc:Fallback>
      <c:style val="4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Historical Water Temperature</a:t>
            </a:r>
          </a:p>
        </c:rich>
      </c:tx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cat>
            <c:strRef>
              <c:f>Sheet1!$A$2:$A$6</c:f>
              <c:strCache>
                <c:ptCount val="5"/>
                <c:pt idx="0">
                  <c:v>August 15th</c:v>
                </c:pt>
                <c:pt idx="1">
                  <c:v>September 15th</c:v>
                </c:pt>
                <c:pt idx="2">
                  <c:v>October 15th</c:v>
                </c:pt>
                <c:pt idx="3">
                  <c:v>November 15th</c:v>
                </c:pt>
                <c:pt idx="4">
                  <c:v>December 15th</c:v>
                </c:pt>
              </c:strCache>
            </c:strRef>
          </c:cat>
          <c:val>
            <c:numRef>
              <c:f>Sheet1!$B$2:$B$6</c:f>
              <c:numCache>
                <c:formatCode>0.00</c:formatCode>
                <c:ptCount val="5"/>
                <c:pt idx="0">
                  <c:v>75.739999999999995</c:v>
                </c:pt>
                <c:pt idx="1">
                  <c:v>64.52</c:v>
                </c:pt>
                <c:pt idx="2">
                  <c:v>59.68</c:v>
                </c:pt>
                <c:pt idx="3">
                  <c:v>42.74</c:v>
                </c:pt>
                <c:pt idx="4">
                  <c:v>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E21-48A5-8BE8-4145CD1C39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7177600"/>
        <c:axId val="52984064"/>
      </c:lineChart>
      <c:catAx>
        <c:axId val="771776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52984064"/>
        <c:crosses val="autoZero"/>
        <c:auto val="1"/>
        <c:lblAlgn val="ctr"/>
        <c:lblOffset val="100"/>
        <c:noMultiLvlLbl val="0"/>
      </c:catAx>
      <c:valAx>
        <c:axId val="52984064"/>
        <c:scaling>
          <c:orientation val="minMax"/>
          <c:max val="80"/>
          <c:min val="3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 dirty="0"/>
                  <a:t>Degrees F°</a:t>
                </a:r>
              </a:p>
            </c:rich>
          </c:tx>
          <c:overlay val="0"/>
        </c:title>
        <c:numFmt formatCode="0.00" sourceLinked="1"/>
        <c:majorTickMark val="none"/>
        <c:minorTickMark val="none"/>
        <c:tickLblPos val="nextTo"/>
        <c:crossAx val="77177600"/>
        <c:crosses val="autoZero"/>
        <c:crossBetween val="between"/>
        <c:majorUnit val="5"/>
      </c:valAx>
      <c:dTable>
        <c:showHorzBorder val="1"/>
        <c:showVertBorder val="1"/>
        <c:showOutline val="1"/>
        <c:showKeys val="1"/>
      </c:dTable>
    </c:plotArea>
    <c:plotVisOnly val="1"/>
    <c:dispBlanksAs val="zero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04F47-6E47-4789-A962-3B698B2501BD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E510-6BE9-4451-BFE1-3976C45D86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076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04F47-6E47-4789-A962-3B698B2501BD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E510-6BE9-4451-BFE1-3976C45D86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737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04F47-6E47-4789-A962-3B698B2501BD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E510-6BE9-4451-BFE1-3976C45D86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991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04F47-6E47-4789-A962-3B698B2501BD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E510-6BE9-4451-BFE1-3976C45D861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7734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04F47-6E47-4789-A962-3B698B2501BD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E510-6BE9-4451-BFE1-3976C45D86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037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04F47-6E47-4789-A962-3B698B2501BD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E510-6BE9-4451-BFE1-3976C45D86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608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04F47-6E47-4789-A962-3B698B2501BD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E510-6BE9-4451-BFE1-3976C45D86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409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04F47-6E47-4789-A962-3B698B2501BD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E510-6BE9-4451-BFE1-3976C45D86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996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04F47-6E47-4789-A962-3B698B2501BD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E510-6BE9-4451-BFE1-3976C45D86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23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04F47-6E47-4789-A962-3B698B2501BD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E510-6BE9-4451-BFE1-3976C45D86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07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04F47-6E47-4789-A962-3B698B2501BD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E510-6BE9-4451-BFE1-3976C45D86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521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04F47-6E47-4789-A962-3B698B2501BD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E510-6BE9-4451-BFE1-3976C45D86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733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04F47-6E47-4789-A962-3B698B2501BD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E510-6BE9-4451-BFE1-3976C45D86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414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04F47-6E47-4789-A962-3B698B2501BD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E510-6BE9-4451-BFE1-3976C45D86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175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04F47-6E47-4789-A962-3B698B2501BD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E510-6BE9-4451-BFE1-3976C45D86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787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04F47-6E47-4789-A962-3B698B2501BD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E510-6BE9-4451-BFE1-3976C45D86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385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04F47-6E47-4789-A962-3B698B2501BD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E510-6BE9-4451-BFE1-3976C45D86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44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8F04F47-6E47-4789-A962-3B698B2501BD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3E510-6BE9-4451-BFE1-3976C45D86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2353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FC977-EE67-40C6-B5CF-EE312D92E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White Earth Fisheries</a:t>
            </a:r>
          </a:p>
        </p:txBody>
      </p:sp>
      <p:pic>
        <p:nvPicPr>
          <p:cNvPr id="5" name="Picture 4" descr="A person holding a fish&#10;&#10;Description automatically generated">
            <a:extLst>
              <a:ext uri="{FF2B5EF4-FFF2-40B4-BE49-F238E27FC236}">
                <a16:creationId xmlns:a16="http://schemas.microsoft.com/office/drawing/2014/main" id="{38DBC6E3-E6CD-4337-A75E-5E00103E2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71" y="1344706"/>
            <a:ext cx="3389306" cy="4511488"/>
          </a:xfrm>
          <a:prstGeom prst="rect">
            <a:avLst/>
          </a:prstGeom>
        </p:spPr>
      </p:pic>
      <p:pic>
        <p:nvPicPr>
          <p:cNvPr id="7" name="Picture 6" descr="A person standing in a room&#10;&#10;Description automatically generated">
            <a:extLst>
              <a:ext uri="{FF2B5EF4-FFF2-40B4-BE49-F238E27FC236}">
                <a16:creationId xmlns:a16="http://schemas.microsoft.com/office/drawing/2014/main" id="{CC1E7C52-04A8-4ABA-BD88-F977426F3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653" y="1553135"/>
            <a:ext cx="3012141" cy="4094629"/>
          </a:xfrm>
          <a:prstGeom prst="rect">
            <a:avLst/>
          </a:prstGeom>
        </p:spPr>
      </p:pic>
      <p:pic>
        <p:nvPicPr>
          <p:cNvPr id="9" name="Picture 8" descr="A picture containing covered, sitting, snow, food&#10;&#10;Description automatically generated">
            <a:extLst>
              <a:ext uri="{FF2B5EF4-FFF2-40B4-BE49-F238E27FC236}">
                <a16:creationId xmlns:a16="http://schemas.microsoft.com/office/drawing/2014/main" id="{25FEFC5A-88F8-4EAC-B204-3B8C404D8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751" y="1344706"/>
            <a:ext cx="3389306" cy="459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29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78424C-6FD0-41F8-9CAA-5DC19C423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682EB-3F4C-437B-A3F7-666A48D0C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800"/>
            <a:ext cx="3108626" cy="4572000"/>
          </a:xfrm>
        </p:spPr>
        <p:txBody>
          <a:bodyPr anchor="ctr">
            <a:normAutofit fontScale="90000"/>
          </a:bodyPr>
          <a:lstStyle/>
          <a:p>
            <a:r>
              <a:rPr lang="en-US" sz="3200" dirty="0">
                <a:solidFill>
                  <a:srgbClr val="F2F2F2"/>
                </a:solidFill>
              </a:rPr>
              <a:t>Historical Water Temperature of White Earth’s Lakes Open to Netting</a:t>
            </a:r>
            <a:br>
              <a:rPr lang="en-US" sz="3200" dirty="0">
                <a:solidFill>
                  <a:srgbClr val="F2F2F2"/>
                </a:solidFill>
              </a:rPr>
            </a:br>
            <a:br>
              <a:rPr lang="en-US" sz="3200" dirty="0">
                <a:solidFill>
                  <a:srgbClr val="F2F2F2"/>
                </a:solidFill>
              </a:rPr>
            </a:br>
            <a:r>
              <a:rPr lang="en-US" sz="3200" dirty="0">
                <a:solidFill>
                  <a:srgbClr val="F2F2F2"/>
                </a:solidFill>
              </a:rPr>
              <a:t>Water Temp is  the Key Component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D136760-57DC-4301-8BEA-B71AD2D13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BDC58DEA-1307-4F44-AD47-E613D8B76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9B912D-1E4B-42AF-A2BE-CFEFEC916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000000-0008-0000-0000-000009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5776923"/>
              </p:ext>
            </p:extLst>
          </p:nvPr>
        </p:nvGraphicFramePr>
        <p:xfrm>
          <a:off x="5048250" y="1447800"/>
          <a:ext cx="649605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10068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6B4828-9F94-42D6-80FA-A2A04D13C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Water Temperature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5" name="Picture 4" descr="A close up of a fish&#10;&#10;Description automatically generated">
            <a:extLst>
              <a:ext uri="{FF2B5EF4-FFF2-40B4-BE49-F238E27FC236}">
                <a16:creationId xmlns:a16="http://schemas.microsoft.com/office/drawing/2014/main" id="{C0B8CD43-FC4F-4659-9406-D0C16AE76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156" y="1440426"/>
            <a:ext cx="4269180" cy="4077165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38E2C-FC39-4007-BC02-331083F48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Fish taken from gill net under 42º F Water</a:t>
            </a:r>
          </a:p>
          <a:p>
            <a:r>
              <a:rPr lang="en-US" dirty="0">
                <a:solidFill>
                  <a:srgbClr val="EBEBEB"/>
                </a:solidFill>
              </a:rPr>
              <a:t>Red Gills</a:t>
            </a:r>
          </a:p>
          <a:p>
            <a:r>
              <a:rPr lang="en-US" dirty="0">
                <a:solidFill>
                  <a:srgbClr val="EBEBEB"/>
                </a:solidFill>
              </a:rPr>
              <a:t>Firm fillets</a:t>
            </a:r>
          </a:p>
          <a:p>
            <a:r>
              <a:rPr lang="en-US" dirty="0">
                <a:solidFill>
                  <a:srgbClr val="EBEBEB"/>
                </a:solidFill>
              </a:rPr>
              <a:t>No decay present</a:t>
            </a:r>
          </a:p>
          <a:p>
            <a:r>
              <a:rPr lang="en-US" dirty="0">
                <a:solidFill>
                  <a:srgbClr val="EBEBEB"/>
                </a:solidFill>
              </a:rPr>
              <a:t>Fish appear fresh</a:t>
            </a:r>
          </a:p>
        </p:txBody>
      </p:sp>
    </p:spTree>
    <p:extLst>
      <p:ext uri="{BB962C8B-B14F-4D97-AF65-F5344CB8AC3E}">
        <p14:creationId xmlns:p14="http://schemas.microsoft.com/office/powerpoint/2010/main" val="1003414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49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6B4828-9F94-42D6-80FA-A2A04D13C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Water Temperature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38E2C-FC39-4007-BC02-331083F48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/>
          </a:bodyPr>
          <a:lstStyle/>
          <a:p>
            <a:r>
              <a:rPr lang="en-US" dirty="0"/>
              <a:t>Fish taken from gill net at 60º+ F Water</a:t>
            </a:r>
          </a:p>
          <a:p>
            <a:r>
              <a:rPr lang="en-US" dirty="0"/>
              <a:t>White Gills</a:t>
            </a:r>
          </a:p>
          <a:p>
            <a:r>
              <a:rPr lang="en-US" dirty="0"/>
              <a:t>Flesh texture "Mushy”</a:t>
            </a:r>
          </a:p>
          <a:p>
            <a:r>
              <a:rPr lang="en-US" dirty="0"/>
              <a:t>Onset of decay detected</a:t>
            </a:r>
          </a:p>
          <a:p>
            <a:r>
              <a:rPr lang="en-US" dirty="0"/>
              <a:t>24 Hour Gill Net Set in Warm Water</a:t>
            </a:r>
          </a:p>
          <a:p>
            <a:pPr lvl="1"/>
            <a:r>
              <a:rPr lang="en-US" dirty="0"/>
              <a:t>Fish caught in the net during the last few hours of the set (less time in net) would be edible</a:t>
            </a:r>
          </a:p>
          <a:p>
            <a:pPr lvl="1"/>
            <a:r>
              <a:rPr lang="en-US" dirty="0"/>
              <a:t>Fish caught in the net during the first initial hours (longer time in net) may not pass as edible</a:t>
            </a:r>
          </a:p>
          <a:p>
            <a:pPr lvl="2"/>
            <a:r>
              <a:rPr lang="en-US" dirty="0"/>
              <a:t>Increased risk for potential waste due to soaking in warmer water temperatures.</a:t>
            </a:r>
          </a:p>
        </p:txBody>
      </p:sp>
    </p:spTree>
    <p:extLst>
      <p:ext uri="{BB962C8B-B14F-4D97-AF65-F5344CB8AC3E}">
        <p14:creationId xmlns:p14="http://schemas.microsoft.com/office/powerpoint/2010/main" val="1589646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C4D35-2242-4A6C-8451-5ACFD8733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Netting Seasons 2016 - 2020</a:t>
            </a:r>
          </a:p>
        </p:txBody>
      </p:sp>
      <p:pic>
        <p:nvPicPr>
          <p:cNvPr id="7" name="Content Placeholder 6" descr="A picture containing table&#10;&#10;Description automatically generated">
            <a:extLst>
              <a:ext uri="{FF2B5EF4-FFF2-40B4-BE49-F238E27FC236}">
                <a16:creationId xmlns:a16="http://schemas.microsoft.com/office/drawing/2014/main" id="{1DF0848A-CB0E-4BBB-ABA0-EE190C3E3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3" y="2051752"/>
            <a:ext cx="2271574" cy="3397311"/>
          </a:xfrm>
        </p:spPr>
      </p:pic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53EEB4A7-2849-4362-BF3A-12276FBFF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315" y="2042106"/>
            <a:ext cx="2271574" cy="3416600"/>
          </a:xfrm>
          <a:prstGeom prst="rect">
            <a:avLst/>
          </a:prstGeom>
        </p:spPr>
      </p:pic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B8104BA7-ECBE-4F41-BADD-924C65284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586" y="2022098"/>
            <a:ext cx="2216715" cy="3416598"/>
          </a:xfrm>
          <a:prstGeom prst="rect">
            <a:avLst/>
          </a:prstGeom>
        </p:spPr>
      </p:pic>
      <p:pic>
        <p:nvPicPr>
          <p:cNvPr id="15" name="Picture 14" descr="A picture containing table&#10;&#10;Description automatically generated">
            <a:extLst>
              <a:ext uri="{FF2B5EF4-FFF2-40B4-BE49-F238E27FC236}">
                <a16:creationId xmlns:a16="http://schemas.microsoft.com/office/drawing/2014/main" id="{80537707-1CAE-4A4F-920E-A123575409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37" y="2051751"/>
            <a:ext cx="2271574" cy="3397311"/>
          </a:xfrm>
          <a:prstGeom prst="rect">
            <a:avLst/>
          </a:prstGeom>
        </p:spPr>
      </p:pic>
      <p:pic>
        <p:nvPicPr>
          <p:cNvPr id="19" name="Picture 18" descr="A picture containing table&#10;&#10;Description automatically generated">
            <a:extLst>
              <a:ext uri="{FF2B5EF4-FFF2-40B4-BE49-F238E27FC236}">
                <a16:creationId xmlns:a16="http://schemas.microsoft.com/office/drawing/2014/main" id="{3D180918-37FC-447D-A1C8-CAA92CFBCC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824" y="2032463"/>
            <a:ext cx="2282827" cy="341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51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A8A92-886E-40D0-BA68-E8AE73171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8" y="629266"/>
            <a:ext cx="6249784" cy="16419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Historical Netting Seasons</a:t>
            </a:r>
          </a:p>
        </p:txBody>
      </p:sp>
      <p:pic>
        <p:nvPicPr>
          <p:cNvPr id="4" name="Picture 3" descr="A picture containing outdoor, person, person, water&#10;&#10;Description automatically generated">
            <a:extLst>
              <a:ext uri="{FF2B5EF4-FFF2-40B4-BE49-F238E27FC236}">
                <a16:creationId xmlns:a16="http://schemas.microsoft.com/office/drawing/2014/main" id="{00F9B746-7BC8-41AE-B82F-7EEB27E289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" r="2" b="16463"/>
          <a:stretch/>
        </p:blipFill>
        <p:spPr>
          <a:xfrm>
            <a:off x="7548152" y="10"/>
            <a:ext cx="4646658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54089D-779D-46F6-81CB-EA9C12693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444E8-5A13-4DED-AA2A-C9E0D3E20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8" y="2438400"/>
            <a:ext cx="6249784" cy="3809999"/>
          </a:xfrm>
        </p:spPr>
        <p:txBody>
          <a:bodyPr>
            <a:normAutofit/>
          </a:bodyPr>
          <a:lstStyle/>
          <a:p>
            <a:r>
              <a:rPr lang="en-US" dirty="0"/>
              <a:t>2007</a:t>
            </a:r>
          </a:p>
          <a:p>
            <a:pPr lvl="1"/>
            <a:r>
              <a:rPr lang="en-US" dirty="0"/>
              <a:t>October 20 – December 31</a:t>
            </a:r>
          </a:p>
          <a:p>
            <a:r>
              <a:rPr lang="en-US" dirty="0"/>
              <a:t>2012</a:t>
            </a:r>
          </a:p>
          <a:p>
            <a:pPr lvl="1"/>
            <a:r>
              <a:rPr lang="en-US" dirty="0"/>
              <a:t>October 20 – December 31</a:t>
            </a:r>
          </a:p>
          <a:p>
            <a:r>
              <a:rPr lang="en-US" dirty="0"/>
              <a:t>2014</a:t>
            </a:r>
          </a:p>
          <a:p>
            <a:pPr lvl="1"/>
            <a:r>
              <a:rPr lang="en-US" dirty="0"/>
              <a:t>October 18 – December 31</a:t>
            </a:r>
          </a:p>
        </p:txBody>
      </p:sp>
    </p:spTree>
    <p:extLst>
      <p:ext uri="{BB962C8B-B14F-4D97-AF65-F5344CB8AC3E}">
        <p14:creationId xmlns:p14="http://schemas.microsoft.com/office/powerpoint/2010/main" val="3340529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A06138D-D4B6-4856-9934-82936212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255494"/>
            <a:ext cx="6831941" cy="138504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Last 5 Approved Netting Seasons</a:t>
            </a:r>
          </a:p>
        </p:txBody>
      </p:sp>
      <p:pic>
        <p:nvPicPr>
          <p:cNvPr id="6" name="Picture 5" descr="A picture containing person, outdoor, person, water&#10;&#10;Description automatically generated">
            <a:extLst>
              <a:ext uri="{FF2B5EF4-FFF2-40B4-BE49-F238E27FC236}">
                <a16:creationId xmlns:a16="http://schemas.microsoft.com/office/drawing/2014/main" id="{3E2B7F38-3A05-45CC-B501-4F2DEB1530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5" r="-2" b="-2"/>
          <a:stretch/>
        </p:blipFill>
        <p:spPr>
          <a:xfrm>
            <a:off x="8129871" y="609601"/>
            <a:ext cx="3414427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09E3E1B-C8AD-46FD-8A76-75D5BBD77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C6584-BEA2-4BC1-8BF8-003F35184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569" y="1640541"/>
            <a:ext cx="6834468" cy="380999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</a:p>
          <a:p>
            <a:pPr lvl="1">
              <a:lnSpc>
                <a:spcPct val="90000"/>
              </a:lnSpc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October 1 – December 31</a:t>
            </a:r>
          </a:p>
          <a:p>
            <a:pPr lvl="1">
              <a:lnSpc>
                <a:spcPct val="90000"/>
              </a:lnSpc>
            </a:pPr>
            <a:r>
              <a:rPr lang="en-US" sz="1300" i="1" u="sng" dirty="0">
                <a:latin typeface="Calibri" panose="020F0502020204030204" pitchFamily="34" charset="0"/>
                <a:cs typeface="Calibri" panose="020F0502020204030204" pitchFamily="34" charset="0"/>
              </a:rPr>
              <a:t>Implementation of earlier netting season</a:t>
            </a:r>
          </a:p>
          <a:p>
            <a:pPr>
              <a:lnSpc>
                <a:spcPct val="90000"/>
              </a:lnSpc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  <a:p>
            <a:pPr lvl="1">
              <a:lnSpc>
                <a:spcPct val="90000"/>
              </a:lnSpc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October 1 – December 31</a:t>
            </a:r>
          </a:p>
          <a:p>
            <a:pPr>
              <a:lnSpc>
                <a:spcPct val="90000"/>
              </a:lnSpc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  <a:p>
            <a:pPr lvl="1">
              <a:lnSpc>
                <a:spcPct val="90000"/>
              </a:lnSpc>
            </a:pPr>
            <a:r>
              <a:rPr lang="en-US" sz="1300" i="1" u="sng" dirty="0">
                <a:latin typeface="Calibri" panose="020F0502020204030204" pitchFamily="34" charset="0"/>
                <a:cs typeface="Calibri" panose="020F0502020204030204" pitchFamily="34" charset="0"/>
              </a:rPr>
              <a:t>Netting season moved back to traditional start date due to concerns over water temps</a:t>
            </a:r>
          </a:p>
          <a:p>
            <a:pPr lvl="1">
              <a:lnSpc>
                <a:spcPct val="90000"/>
              </a:lnSpc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Regular Season October 20 – December 31</a:t>
            </a:r>
          </a:p>
          <a:p>
            <a:pPr lvl="1">
              <a:lnSpc>
                <a:spcPct val="90000"/>
              </a:lnSpc>
            </a:pPr>
            <a:r>
              <a:rPr lang="en-US" sz="1300" i="1" u="sng" dirty="0">
                <a:latin typeface="Calibri" panose="020F0502020204030204" pitchFamily="34" charset="0"/>
                <a:cs typeface="Calibri" panose="020F0502020204030204" pitchFamily="34" charset="0"/>
              </a:rPr>
              <a:t>First Year Implementation Elder Netting October 6-19</a:t>
            </a:r>
          </a:p>
          <a:p>
            <a:pPr>
              <a:lnSpc>
                <a:spcPct val="90000"/>
              </a:lnSpc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  <a:p>
            <a:pPr lvl="1">
              <a:lnSpc>
                <a:spcPct val="90000"/>
              </a:lnSpc>
            </a:pPr>
            <a:r>
              <a:rPr lang="en-US" sz="1300" i="1" u="sng" dirty="0">
                <a:latin typeface="Calibri" panose="020F0502020204030204" pitchFamily="34" charset="0"/>
                <a:cs typeface="Calibri" panose="020F0502020204030204" pitchFamily="34" charset="0"/>
              </a:rPr>
              <a:t>Zebra Mussels found in Twin Lakes</a:t>
            </a:r>
          </a:p>
          <a:p>
            <a:pPr lvl="1">
              <a:lnSpc>
                <a:spcPct val="90000"/>
              </a:lnSpc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Elder Season October 12 - 25</a:t>
            </a:r>
          </a:p>
          <a:p>
            <a:pPr lvl="1">
              <a:lnSpc>
                <a:spcPct val="90000"/>
              </a:lnSpc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Regular Season October 26 – December 31</a:t>
            </a:r>
          </a:p>
          <a:p>
            <a:pPr>
              <a:lnSpc>
                <a:spcPct val="90000"/>
              </a:lnSpc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  <a:p>
            <a:pPr lvl="1">
              <a:lnSpc>
                <a:spcPct val="90000"/>
              </a:lnSpc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Elder Season October 10 - 23</a:t>
            </a:r>
          </a:p>
          <a:p>
            <a:pPr lvl="1">
              <a:lnSpc>
                <a:spcPct val="90000"/>
              </a:lnSpc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Regular Season October 24 – December 31</a:t>
            </a:r>
          </a:p>
          <a:p>
            <a:pPr lvl="1">
              <a:lnSpc>
                <a:spcPct val="90000"/>
              </a:lnSpc>
            </a:pPr>
            <a:endParaRPr lang="en-US" sz="1100" dirty="0"/>
          </a:p>
          <a:p>
            <a:pPr lvl="1">
              <a:lnSpc>
                <a:spcPct val="90000"/>
              </a:lnSpc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20480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4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5" name="Rectangle 16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18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0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23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4B65B6-3C70-426D-BD07-557D3A2E6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 sz="6000" dirty="0"/>
              <a:t>Netting Seasons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972DB-8F59-4087-8D51-93D64AF37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Recommended Regular Netting Season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Allows 10-11 weeks of netting per season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70 to 77 Days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With Elder netting seasons total increases to 12-13 weeks of netting per season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84 to 91 days total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Approximately 23% to 25% of the year is open to netting by members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AIS infested lakes are open but are subject to additional actions to prevent spread of these harmful species.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North and South Twin are open for 30 days of netting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Always an option to extend the netting season on the back end after December 31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614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44DE1-E39E-4CFD-AF7C-42F51C9E9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Open Water and Rough Fish Seasons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9DD15D-4341-4107-800A-52C8E0B333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722" y="2291936"/>
            <a:ext cx="2798907" cy="41979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566F7F-2F80-4245-9F91-14D2771A9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009" y="2291936"/>
            <a:ext cx="2798907" cy="42282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B099AF-FD8F-4217-8689-1272C57F1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510" y="2291936"/>
            <a:ext cx="2919508" cy="4228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FBFC5F-5C59-4EC7-9E23-F8BF5A7D6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5612" y="2291935"/>
            <a:ext cx="2796989" cy="422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63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40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6B4828-9F94-42D6-80FA-A2A04D13C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Angling and Rough Fish Seasons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38E2C-FC39-4007-BC02-331083F48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/>
          </a:bodyPr>
          <a:lstStyle/>
          <a:p>
            <a:r>
              <a:rPr lang="en-US" dirty="0"/>
              <a:t>Daily limits but no in-home possession limits</a:t>
            </a:r>
          </a:p>
          <a:p>
            <a:pPr lvl="1"/>
            <a:r>
              <a:rPr lang="en-US" dirty="0"/>
              <a:t>No “Freezer Limit”</a:t>
            </a:r>
          </a:p>
          <a:p>
            <a:pPr lvl="1"/>
            <a:r>
              <a:rPr lang="en-US" dirty="0"/>
              <a:t>No limit on how many fish a member can have in possession at home</a:t>
            </a:r>
          </a:p>
          <a:p>
            <a:pPr lvl="1"/>
            <a:r>
              <a:rPr lang="en-US" dirty="0"/>
              <a:t>With exception of Lake Sturgeon angling seasons do not close</a:t>
            </a:r>
          </a:p>
          <a:p>
            <a:pPr lvl="2"/>
            <a:r>
              <a:rPr lang="en-US" dirty="0"/>
              <a:t>Open 365 days of the year</a:t>
            </a:r>
          </a:p>
          <a:p>
            <a:pPr lvl="1"/>
            <a:r>
              <a:rPr lang="en-US" dirty="0"/>
              <a:t>Rough fish does not close but has time set aside to allow for night spearing of rough fish</a:t>
            </a:r>
          </a:p>
          <a:p>
            <a:pPr lvl="2"/>
            <a:r>
              <a:rPr lang="en-US" dirty="0"/>
              <a:t>This is designed to maximize harvest during peak runs</a:t>
            </a:r>
          </a:p>
        </p:txBody>
      </p:sp>
    </p:spTree>
    <p:extLst>
      <p:ext uri="{BB962C8B-B14F-4D97-AF65-F5344CB8AC3E}">
        <p14:creationId xmlns:p14="http://schemas.microsoft.com/office/powerpoint/2010/main" val="1094771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A8BC8-399F-4495-A293-F0A244A32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8" y="149038"/>
            <a:ext cx="6249784" cy="149934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Education And Outreach</a:t>
            </a:r>
          </a:p>
        </p:txBody>
      </p:sp>
      <p:pic>
        <p:nvPicPr>
          <p:cNvPr id="5" name="Picture 4" descr="A picture containing person, baseball, sitting, holding&#10;&#10;Description automatically generated">
            <a:extLst>
              <a:ext uri="{FF2B5EF4-FFF2-40B4-BE49-F238E27FC236}">
                <a16:creationId xmlns:a16="http://schemas.microsoft.com/office/drawing/2014/main" id="{B67EF728-4B28-4347-B06C-E56FD5A6C7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0" b="1239"/>
          <a:stretch/>
        </p:blipFill>
        <p:spPr>
          <a:xfrm rot="5400000">
            <a:off x="6442481" y="1105671"/>
            <a:ext cx="6858000" cy="46466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54089D-779D-46F6-81CB-EA9C12693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E5EE2-0AEC-494C-B2A5-1529E36B0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8" y="1754842"/>
            <a:ext cx="6249784" cy="420444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Collecting fish for community events such as the Naytahwaush Harvest Festival and other cultural events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Annual Math and Science Program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Introducing youth to fishing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Instruction on how to set gill nets and prepare harvested fish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Working with Indian education programs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Assisted the programs acquiring gill nets 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Provide staff to assist setting/pulling nets for youth to observe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Take a kid and elder fishing events in July/August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Head start ice fishing events for local communities/villages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Actively researching the possibility of a White Fish Stocking Program for White Earth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Manage docks and fishing piers at Big Elbow, North Twin, Little Elbow, Many Point, Roy and White Earth Lakes.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These outputs provide fishing opportunities for tribal members and actively promote treaty activities and encourage participation for current and future generations</a:t>
            </a:r>
          </a:p>
        </p:txBody>
      </p:sp>
    </p:spTree>
    <p:extLst>
      <p:ext uri="{BB962C8B-B14F-4D97-AF65-F5344CB8AC3E}">
        <p14:creationId xmlns:p14="http://schemas.microsoft.com/office/powerpoint/2010/main" val="1902895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D4089-F7D3-47C9-9312-B20E57B74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285008"/>
            <a:ext cx="3325731" cy="139535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2020 Spring Egg Take</a:t>
            </a:r>
          </a:p>
        </p:txBody>
      </p:sp>
      <p:pic>
        <p:nvPicPr>
          <p:cNvPr id="7" name="Picture 6" descr="A picture containing grass, outdoor, water, field&#10;&#10;Description automatically generated">
            <a:extLst>
              <a:ext uri="{FF2B5EF4-FFF2-40B4-BE49-F238E27FC236}">
                <a16:creationId xmlns:a16="http://schemas.microsoft.com/office/drawing/2014/main" id="{1A7B70F1-13BD-4023-ADBD-80B43B0ECD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3" r="5058"/>
          <a:stretch/>
        </p:blipFill>
        <p:spPr>
          <a:xfrm>
            <a:off x="4995582" y="363070"/>
            <a:ext cx="2480983" cy="31197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11" name="Picture 10" descr="A person cutting a cake&#10;&#10;Description automatically generated">
            <a:extLst>
              <a:ext uri="{FF2B5EF4-FFF2-40B4-BE49-F238E27FC236}">
                <a16:creationId xmlns:a16="http://schemas.microsoft.com/office/drawing/2014/main" id="{9935C280-C78E-41CD-8DDE-3A9647C839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7372"/>
          <a:stretch/>
        </p:blipFill>
        <p:spPr>
          <a:xfrm>
            <a:off x="8135262" y="609601"/>
            <a:ext cx="3567870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20" name="Rectangle 15">
            <a:extLst>
              <a:ext uri="{FF2B5EF4-FFF2-40B4-BE49-F238E27FC236}">
                <a16:creationId xmlns:a16="http://schemas.microsoft.com/office/drawing/2014/main" id="{B54E2689-26D4-44B0-9175-57BD88CF2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DEF57-279E-477B-8C30-4484AC8BC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76" y="1922928"/>
            <a:ext cx="3329666" cy="419396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In April of 2020 Walleyes live trapped in Big Elbow and Little Bemidji for egg collection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Walleyes were returned to their source waters after egg collection and fertilization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4 Million Walleye Eggs Collected and fertilized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1.61 Million Walleye Fry Returned 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Portion of hatched fry returned to Big Elbow Lake and Little Bemidji Lake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200,000 into White Earth’s drainable ponds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Remainder placed into natural rearing ponds for fall collection</a:t>
            </a:r>
          </a:p>
        </p:txBody>
      </p:sp>
      <p:pic>
        <p:nvPicPr>
          <p:cNvPr id="5" name="Picture 4" descr="A picture containing food, table, plate, water&#10;&#10;Description automatically generated">
            <a:extLst>
              <a:ext uri="{FF2B5EF4-FFF2-40B4-BE49-F238E27FC236}">
                <a16:creationId xmlns:a16="http://schemas.microsoft.com/office/drawing/2014/main" id="{48CAF39F-47B4-4D2D-8863-1D0D935DF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582" y="3731560"/>
            <a:ext cx="2480983" cy="295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3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E78424C-6FD0-41F8-9CAA-5DC19C423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DA9E4-DEAF-478F-8C64-EA07C0E46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800"/>
            <a:ext cx="3108626" cy="4572000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>
                <a:solidFill>
                  <a:srgbClr val="F2F2F2"/>
                </a:solidFill>
              </a:rPr>
              <a:t>Source Lake Fry Stock 225,500</a:t>
            </a:r>
            <a:br>
              <a:rPr lang="en-US" sz="3200" dirty="0">
                <a:solidFill>
                  <a:srgbClr val="F2F2F2"/>
                </a:solidFill>
              </a:rPr>
            </a:br>
            <a:br>
              <a:rPr lang="en-US" sz="3200" dirty="0">
                <a:solidFill>
                  <a:srgbClr val="F2F2F2"/>
                </a:solidFill>
              </a:rPr>
            </a:br>
            <a:r>
              <a:rPr lang="en-US" sz="2000" dirty="0">
                <a:solidFill>
                  <a:srgbClr val="F2F2F2"/>
                </a:solidFill>
              </a:rPr>
              <a:t>Big Elbow – 160,000</a:t>
            </a:r>
            <a:br>
              <a:rPr lang="en-US" sz="2000" dirty="0">
                <a:solidFill>
                  <a:srgbClr val="F2F2F2"/>
                </a:solidFill>
              </a:rPr>
            </a:br>
            <a:r>
              <a:rPr lang="en-US" sz="2000" dirty="0">
                <a:solidFill>
                  <a:srgbClr val="F2F2F2"/>
                </a:solidFill>
              </a:rPr>
              <a:t>Little Bemidji – 65,500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D136760-57DC-4301-8BEA-B71AD2D13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 11">
            <a:extLst>
              <a:ext uri="{FF2B5EF4-FFF2-40B4-BE49-F238E27FC236}">
                <a16:creationId xmlns:a16="http://schemas.microsoft.com/office/drawing/2014/main" id="{BDC58DEA-1307-4F44-AD47-E613D8B76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9B912D-1E4B-42AF-A2BE-CFEFEC916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FD3F6AE-2D75-49D5-A852-4316723497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6722260"/>
              </p:ext>
            </p:extLst>
          </p:nvPr>
        </p:nvGraphicFramePr>
        <p:xfrm>
          <a:off x="5048250" y="1447800"/>
          <a:ext cx="649605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87770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9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597348-F85A-40D3-9017-607B6165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32" y="135140"/>
            <a:ext cx="9252154" cy="101665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b="1" dirty="0">
                <a:solidFill>
                  <a:srgbClr val="EBEBEB"/>
                </a:solidFill>
              </a:rPr>
              <a:t>2020 Spring Stock</a:t>
            </a:r>
            <a:br>
              <a:rPr lang="en-US" dirty="0">
                <a:solidFill>
                  <a:srgbClr val="EBEBEB"/>
                </a:solidFill>
              </a:rPr>
            </a:br>
            <a:r>
              <a:rPr lang="en-US" dirty="0">
                <a:solidFill>
                  <a:srgbClr val="EBEBEB"/>
                </a:solidFill>
              </a:rPr>
              <a:t>132,464 Walleye</a:t>
            </a:r>
            <a:br>
              <a:rPr lang="en-US" dirty="0">
                <a:solidFill>
                  <a:srgbClr val="EBEBEB"/>
                </a:solidFill>
              </a:rPr>
            </a:br>
            <a:r>
              <a:rPr lang="en-US" dirty="0">
                <a:solidFill>
                  <a:srgbClr val="EBEBEB"/>
                </a:solidFill>
              </a:rPr>
              <a:t>21 Lakes Stocked</a:t>
            </a:r>
            <a:br>
              <a:rPr lang="en-US" dirty="0">
                <a:solidFill>
                  <a:srgbClr val="EBEBEB"/>
                </a:solidFill>
              </a:rPr>
            </a:br>
            <a:endParaRPr lang="en-US" dirty="0">
              <a:solidFill>
                <a:srgbClr val="EBEBEB"/>
              </a:solidFill>
            </a:endParaRPr>
          </a:p>
        </p:txBody>
      </p:sp>
      <p:sp>
        <p:nvSpPr>
          <p:cNvPr id="30" name="Rectangle 23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Freeform: Shape 25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A995E9F-8ED2-40AE-92CC-3171DF9843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7563532"/>
              </p:ext>
            </p:extLst>
          </p:nvPr>
        </p:nvGraphicFramePr>
        <p:xfrm>
          <a:off x="648930" y="2810256"/>
          <a:ext cx="10895370" cy="3404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08201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E78424C-6FD0-41F8-9CAA-5DC19C423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A04FAF-8A85-4885-810E-FEDE892E9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595" y="673225"/>
            <a:ext cx="3560120" cy="2363189"/>
          </a:xfrm>
        </p:spPr>
        <p:txBody>
          <a:bodyPr anchor="ctr">
            <a:noAutofit/>
          </a:bodyPr>
          <a:lstStyle/>
          <a:p>
            <a:pPr algn="ctr"/>
            <a:r>
              <a:rPr lang="en-US" sz="3600" b="1" dirty="0">
                <a:solidFill>
                  <a:srgbClr val="F2F2F2"/>
                </a:solidFill>
              </a:rPr>
              <a:t>2020 Fall Stock</a:t>
            </a:r>
            <a:br>
              <a:rPr lang="en-US" sz="2800" dirty="0">
                <a:solidFill>
                  <a:srgbClr val="F2F2F2"/>
                </a:solidFill>
              </a:rPr>
            </a:br>
            <a:br>
              <a:rPr lang="en-US" sz="2800" dirty="0">
                <a:solidFill>
                  <a:srgbClr val="F2F2F2"/>
                </a:solidFill>
              </a:rPr>
            </a:br>
            <a:r>
              <a:rPr lang="en-US" sz="2800" dirty="0">
                <a:solidFill>
                  <a:srgbClr val="F2F2F2"/>
                </a:solidFill>
              </a:rPr>
              <a:t>89,540 Walleyes </a:t>
            </a:r>
            <a:br>
              <a:rPr lang="en-US" sz="2800" dirty="0">
                <a:solidFill>
                  <a:srgbClr val="F2F2F2"/>
                </a:solidFill>
              </a:rPr>
            </a:br>
            <a:br>
              <a:rPr lang="en-US" sz="2800" dirty="0">
                <a:solidFill>
                  <a:srgbClr val="F2F2F2"/>
                </a:solidFill>
              </a:rPr>
            </a:br>
            <a:r>
              <a:rPr lang="en-US" sz="2800" dirty="0">
                <a:solidFill>
                  <a:srgbClr val="F2F2F2"/>
                </a:solidFill>
              </a:rPr>
              <a:t>18 Lakes Stocked</a:t>
            </a:r>
            <a:br>
              <a:rPr lang="en-US" sz="2800" dirty="0">
                <a:solidFill>
                  <a:srgbClr val="F2F2F2"/>
                </a:solidFill>
              </a:rPr>
            </a:br>
            <a:endParaRPr lang="en-US" sz="2800" dirty="0">
              <a:solidFill>
                <a:srgbClr val="F2F2F2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D136760-57DC-4301-8BEA-B71AD2D13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 11">
            <a:extLst>
              <a:ext uri="{FF2B5EF4-FFF2-40B4-BE49-F238E27FC236}">
                <a16:creationId xmlns:a16="http://schemas.microsoft.com/office/drawing/2014/main" id="{BDC58DEA-1307-4F44-AD47-E613D8B76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9B912D-1E4B-42AF-A2BE-CFEFEC916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99C6C8D-F640-4095-B53C-120D42F38B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3476837"/>
              </p:ext>
            </p:extLst>
          </p:nvPr>
        </p:nvGraphicFramePr>
        <p:xfrm>
          <a:off x="5101766" y="1481418"/>
          <a:ext cx="6330215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 descr="A hand holding a fish&#10;&#10;Description automatically generated">
            <a:extLst>
              <a:ext uri="{FF2B5EF4-FFF2-40B4-BE49-F238E27FC236}">
                <a16:creationId xmlns:a16="http://schemas.microsoft.com/office/drawing/2014/main" id="{B5E6B87F-3AF2-4027-B074-54EEF37C6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878" y="3753502"/>
            <a:ext cx="3311257" cy="235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913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F93EE1-0482-4A56-90E5-02CB6D457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Last 5 Years</a:t>
            </a:r>
            <a:br>
              <a:rPr lang="en-US" b="1" dirty="0"/>
            </a:br>
            <a:r>
              <a:rPr lang="en-US" b="1" dirty="0"/>
              <a:t>1,102,213 Walleyes Stocked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A30F675-2ED1-4CFB-8D90-0CF546DA31A4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103313" y="2060575"/>
          <a:ext cx="4395787" cy="4195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C82AFBD-9EC4-4ED3-B6B5-1DC2E5312FD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52867230"/>
              </p:ext>
            </p:extLst>
          </p:nvPr>
        </p:nvGraphicFramePr>
        <p:xfrm>
          <a:off x="5654675" y="2055813"/>
          <a:ext cx="4395788" cy="4200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43352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7">
            <a:extLst>
              <a:ext uri="{FF2B5EF4-FFF2-40B4-BE49-F238E27FC236}">
                <a16:creationId xmlns:a16="http://schemas.microsoft.com/office/drawing/2014/main" id="{B5541CD5-D7AC-4686-8783-CF5D1D4FC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"/>
            <a:ext cx="12191695" cy="685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 16">
            <a:extLst>
              <a:ext uri="{FF2B5EF4-FFF2-40B4-BE49-F238E27FC236}">
                <a16:creationId xmlns:a16="http://schemas.microsoft.com/office/drawing/2014/main" id="{0420923D-0C6E-4656-9A01-EE9FB6345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87058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904D0A95-DEAA-4B8D-A340-BEC3A5DBC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305" y="4065581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122CE-C169-49B6-B395-BF40543B2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853" y="4885339"/>
            <a:ext cx="10968294" cy="1237087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EBEBEB"/>
                </a:solidFill>
              </a:rPr>
              <a:t>White Earth’s Netting Lakes</a:t>
            </a:r>
            <a:br>
              <a:rPr lang="en-US" sz="2600" b="1" dirty="0">
                <a:solidFill>
                  <a:srgbClr val="EBEBEB"/>
                </a:solidFill>
              </a:rPr>
            </a:br>
            <a:r>
              <a:rPr lang="en-US" sz="1800" b="1" dirty="0">
                <a:solidFill>
                  <a:srgbClr val="EBEBEB"/>
                </a:solidFill>
              </a:rPr>
              <a:t>Average Size of White Earth’s Lakes Open to Netting</a:t>
            </a:r>
            <a:br>
              <a:rPr lang="en-US" sz="1800" b="1" dirty="0">
                <a:solidFill>
                  <a:srgbClr val="EBEBEB"/>
                </a:solidFill>
              </a:rPr>
            </a:br>
            <a:r>
              <a:rPr lang="en-US" sz="1800" b="1" dirty="0">
                <a:solidFill>
                  <a:srgbClr val="EBEBEB"/>
                </a:solidFill>
              </a:rPr>
              <a:t>799 Acres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509591"/>
              </p:ext>
            </p:extLst>
          </p:nvPr>
        </p:nvGraphicFramePr>
        <p:xfrm>
          <a:off x="646113" y="593387"/>
          <a:ext cx="10901362" cy="3383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573467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4E78424C-6FD0-41F8-9CAA-5DC19C423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D7E2A2-B8B9-4789-9002-E662031C8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71" y="1447800"/>
            <a:ext cx="3912539" cy="4572000"/>
          </a:xfrm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2F2F2"/>
                </a:solidFill>
              </a:rPr>
              <a:t>White Earth and Leech Lake Acreage  Comparison for Netting</a:t>
            </a:r>
          </a:p>
        </p:txBody>
      </p:sp>
      <p:sp>
        <p:nvSpPr>
          <p:cNvPr id="19" name="Freeform: Shape 11">
            <a:extLst>
              <a:ext uri="{FF2B5EF4-FFF2-40B4-BE49-F238E27FC236}">
                <a16:creationId xmlns:a16="http://schemas.microsoft.com/office/drawing/2014/main" id="{DD136760-57DC-4301-8BEA-B71AD2D13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BDC58DEA-1307-4F44-AD47-E613D8B76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C99B912D-1E4B-42AF-A2BE-CFEFEC916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000-000006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3506517"/>
              </p:ext>
            </p:extLst>
          </p:nvPr>
        </p:nvGraphicFramePr>
        <p:xfrm>
          <a:off x="5048250" y="1447800"/>
          <a:ext cx="649605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00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4097478"/>
              </p:ext>
            </p:extLst>
          </p:nvPr>
        </p:nvGraphicFramePr>
        <p:xfrm>
          <a:off x="5308270" y="1612075"/>
          <a:ext cx="5617028" cy="4094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75535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6B4828-9F94-42D6-80FA-A2A04D13C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Lakes Under 1,000 Acres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38E2C-FC39-4007-BC02-331083F48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/>
          </a:bodyPr>
          <a:lstStyle/>
          <a:p>
            <a:r>
              <a:rPr lang="en-US" dirty="0"/>
              <a:t>White Earth only has a few lakes over 1,000 acres in size</a:t>
            </a:r>
          </a:p>
          <a:p>
            <a:r>
              <a:rPr lang="en-US" dirty="0"/>
              <a:t>75% of White Earth’s Lakes open to netting are under 1,000 Acres</a:t>
            </a:r>
          </a:p>
          <a:p>
            <a:r>
              <a:rPr lang="en-US" dirty="0"/>
              <a:t>30% of White Earth’s Lakes open to netting are under 500 Acres</a:t>
            </a:r>
          </a:p>
          <a:p>
            <a:r>
              <a:rPr lang="en-US" dirty="0"/>
              <a:t>25% of White Earth’s Lakes open to netting are under 300 Acres</a:t>
            </a:r>
          </a:p>
          <a:p>
            <a:r>
              <a:rPr lang="en-US" dirty="0"/>
              <a:t>Lakes under 1,000 acres are potentially vulnerable to extended periods of harvest</a:t>
            </a:r>
          </a:p>
          <a:p>
            <a:pPr lvl="1"/>
            <a:r>
              <a:rPr lang="en-US" dirty="0"/>
              <a:t>This includes all methods of harvest</a:t>
            </a:r>
          </a:p>
          <a:p>
            <a:r>
              <a:rPr lang="en-US" dirty="0"/>
              <a:t>Current stocking and seasons are sustaining populations, but changes may impact this.</a:t>
            </a:r>
          </a:p>
        </p:txBody>
      </p:sp>
    </p:spTree>
    <p:extLst>
      <p:ext uri="{BB962C8B-B14F-4D97-AF65-F5344CB8AC3E}">
        <p14:creationId xmlns:p14="http://schemas.microsoft.com/office/powerpoint/2010/main" val="9393262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4049</TotalTime>
  <Words>850</Words>
  <Application>Microsoft Office PowerPoint</Application>
  <PresentationFormat>Widescreen</PresentationFormat>
  <Paragraphs>119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Century Gothic</vt:lpstr>
      <vt:lpstr>Wingdings 3</vt:lpstr>
      <vt:lpstr>Ion</vt:lpstr>
      <vt:lpstr>White Earth Fisheries</vt:lpstr>
      <vt:lpstr>2020 Spring Egg Take</vt:lpstr>
      <vt:lpstr>Source Lake Fry Stock 225,500  Big Elbow – 160,000 Little Bemidji – 65,500</vt:lpstr>
      <vt:lpstr>2020 Spring Stock 132,464 Walleye 21 Lakes Stocked </vt:lpstr>
      <vt:lpstr>2020 Fall Stock  89,540 Walleyes   18 Lakes Stocked </vt:lpstr>
      <vt:lpstr>Last 5 Years 1,102,213 Walleyes Stocked</vt:lpstr>
      <vt:lpstr>White Earth’s Netting Lakes Average Size of White Earth’s Lakes Open to Netting 799 Acres</vt:lpstr>
      <vt:lpstr>White Earth and Leech Lake Acreage  Comparison for Netting</vt:lpstr>
      <vt:lpstr>Lakes Under 1,000 Acres</vt:lpstr>
      <vt:lpstr>Historical Water Temperature of White Earth’s Lakes Open to Netting  Water Temp is  the Key Component</vt:lpstr>
      <vt:lpstr>Water Temperature</vt:lpstr>
      <vt:lpstr>Water Temperature</vt:lpstr>
      <vt:lpstr>Netting Seasons 2016 - 2020</vt:lpstr>
      <vt:lpstr>Historical Netting Seasons</vt:lpstr>
      <vt:lpstr>Last 5 Approved Netting Seasons</vt:lpstr>
      <vt:lpstr>Netting Seasons </vt:lpstr>
      <vt:lpstr>Open Water and Rough Fish Seasons</vt:lpstr>
      <vt:lpstr>Angling and Rough Fish Seasons</vt:lpstr>
      <vt:lpstr>Education And Outreach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Earth Fisheries</dc:title>
  <dc:creator>Will Bement</dc:creator>
  <cp:lastModifiedBy>Will Bement</cp:lastModifiedBy>
  <cp:revision>38</cp:revision>
  <dcterms:created xsi:type="dcterms:W3CDTF">2020-10-29T18:26:56Z</dcterms:created>
  <dcterms:modified xsi:type="dcterms:W3CDTF">2020-11-02T15:02:22Z</dcterms:modified>
</cp:coreProperties>
</file>